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41010-9B00-40E5-AF1F-EF29A2574421}" v="142" dt="2023-12-07T09:56:04.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22" y="72"/>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2/25/2024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2/25/2024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E7656D-EB89-994E-9FD9-E613F8085428}" type="slidenum">
              <a:rPr lang="en-US" smtClean="0"/>
              <a:t>1</a:t>
            </a:fld>
            <a:endParaRPr lang="en-US"/>
          </a:p>
        </p:txBody>
      </p:sp>
    </p:spTree>
    <p:extLst>
      <p:ext uri="{BB962C8B-B14F-4D97-AF65-F5344CB8AC3E}">
        <p14:creationId xmlns:p14="http://schemas.microsoft.com/office/powerpoint/2010/main" val="289884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2/25/2024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197624"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2</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1185800664"/>
              </p:ext>
            </p:extLst>
          </p:nvPr>
        </p:nvGraphicFramePr>
        <p:xfrm>
          <a:off x="376392" y="1144847"/>
          <a:ext cx="9954530" cy="5529816"/>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031117">
                  <a:extLst>
                    <a:ext uri="{9D8B030D-6E8A-4147-A177-3AD203B41FA5}">
                      <a16:colId xmlns:a16="http://schemas.microsoft.com/office/drawing/2014/main" val="1525544867"/>
                    </a:ext>
                  </a:extLst>
                </a:gridCol>
                <a:gridCol w="13399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a:t>
                      </a:r>
                      <a:r>
                        <a:rPr lang="en-US" sz="1300" b="0" dirty="0">
                          <a:solidFill>
                            <a:schemeClr val="tx1"/>
                          </a:solidFill>
                          <a:latin typeface="Londrina Solid" pitchFamily="2" charset="77"/>
                        </a:rPr>
                        <a:t>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200" b="1">
                          <a:latin typeface="ABeeZee" panose="02000000000000000000" pitchFamily="2" charset="0"/>
                        </a:rPr>
                        <a:t>6</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A study, conducted by the government and backed by the Money and Pensions Service, has estimated that around 5.4 million children in the UK do not have the money skills they will need in adulthood.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How important is it to understand money?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Age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200" b="1">
                          <a:latin typeface="ABeeZee" panose="02000000000000000000" pitchFamily="2" charset="0"/>
                        </a:rPr>
                        <a:t>13</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 new robot called Digit, designed to be human-like and that is capable of lifting and moving items, is being tested in warehouses of the online retailer, Amazon.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Are there some jobs robots could never do?</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200" b="1">
                          <a:latin typeface="ABeeZee" panose="02000000000000000000" pitchFamily="2" charset="0"/>
                        </a:rPr>
                        <a:t>20</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Community centres, libraries, businesses, and churches across the UK have been set up as free warm spaces to help provide warmth and companionship during the winter months.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How can we show compassion to others?</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200" b="1">
                          <a:latin typeface="ABeeZee" panose="02000000000000000000" pitchFamily="2" charset="0"/>
                        </a:rPr>
                        <a:t>27</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Scientists have found more flowering plants, moss, and algae in Antarctica in the last 10 years than usually grow in 50 years, and the extent of floating sea ice there has hit record lows.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Who is responsible for Antarctica?</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Religion or Belief</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200" b="1">
                          <a:latin typeface="ABeeZee" panose="02000000000000000000" pitchFamily="2" charset="0"/>
                        </a:rPr>
                        <a:t>4</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Scientists monitoring a volcano in Iceland have said an eruption could happen within days. The </a:t>
                      </a:r>
                      <a:r>
                        <a:rPr lang="en-GB" sz="1200" b="0" err="1">
                          <a:latin typeface="ABeeZee" panose="02000000000000000000" pitchFamily="2" charset="0"/>
                        </a:rPr>
                        <a:t>Fagradalsfjall</a:t>
                      </a:r>
                      <a:r>
                        <a:rPr lang="en-GB" sz="1200" b="0">
                          <a:latin typeface="ABeeZee" panose="02000000000000000000" pitchFamily="2" charset="0"/>
                        </a:rPr>
                        <a:t> volcano previously erupted two years ago, in 2021 - the first time in over 800 years.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What is it like to live through an uncertain time?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200" b="1">
                          <a:latin typeface="ABeeZee" panose="02000000000000000000" pitchFamily="2" charset="0"/>
                        </a:rPr>
                        <a:t>11</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a:latin typeface="ABeeZee" panose="02000000000000000000" pitchFamily="2" charset="0"/>
                        </a:rPr>
                        <a:t>British litter-pickers have become world champions in the Litter-Picking World Cup (also known as the </a:t>
                      </a:r>
                      <a:r>
                        <a:rPr lang="en-GB" sz="1200" b="0" err="1">
                          <a:latin typeface="ABeeZee" panose="02000000000000000000" pitchFamily="2" charset="0"/>
                        </a:rPr>
                        <a:t>SpoGomi</a:t>
                      </a:r>
                      <a:r>
                        <a:rPr lang="en-GB" sz="1200" b="0">
                          <a:latin typeface="ABeeZee" panose="02000000000000000000" pitchFamily="2" charset="0"/>
                        </a:rPr>
                        <a:t> World Cup) after sifting through nearly 60 kilograms of rubbish in the Japanese capital to win the first-ever contest of its kind.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What is rubbish?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Individual Liberty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200" b="1">
                          <a:latin typeface="ABeeZee" panose="02000000000000000000" pitchFamily="2" charset="0"/>
                        </a:rPr>
                        <a:t>18</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err="1">
                          <a:latin typeface="ABeeZee" panose="02000000000000000000" pitchFamily="2" charset="0"/>
                        </a:rPr>
                        <a:t>Twinpike</a:t>
                      </a:r>
                      <a:r>
                        <a:rPr lang="en-GB" sz="1200" b="0" dirty="0">
                          <a:latin typeface="ABeeZee" panose="02000000000000000000" pitchFamily="2" charset="0"/>
                        </a:rPr>
                        <a:t> Way, a street in York, is also known as </a:t>
                      </a:r>
                      <a:r>
                        <a:rPr lang="en-GB" sz="1200" b="0" dirty="0" err="1">
                          <a:latin typeface="ABeeZee" panose="02000000000000000000" pitchFamily="2" charset="0"/>
                        </a:rPr>
                        <a:t>Twinklepike</a:t>
                      </a:r>
                      <a:r>
                        <a:rPr lang="en-GB" sz="1200" b="0" dirty="0">
                          <a:latin typeface="ABeeZee" panose="02000000000000000000" pitchFamily="2" charset="0"/>
                        </a:rPr>
                        <a:t> Way as usually in December, every home is lit up with incredible festive lights to raise money for charity. After 20 years and raising over £100,000 for charities, the homeowners have collectively decided that it’s time for a break this year.</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a:latin typeface="ABeeZee" panose="02000000000000000000" pitchFamily="2" charset="0"/>
                        </a:rPr>
                        <a:t>Are decorations an important part of celebrations?</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bl>
          </a:graphicData>
        </a:graphic>
      </p:graphicFrame>
      <p:pic>
        <p:nvPicPr>
          <p:cNvPr id="26" name="Picture 25">
            <a:extLst>
              <a:ext uri="{FF2B5EF4-FFF2-40B4-BE49-F238E27FC236}">
                <a16:creationId xmlns:a16="http://schemas.microsoft.com/office/drawing/2014/main" id="{FF9CC962-6F67-4ABB-56F9-C746C8E360D2}"/>
              </a:ext>
            </a:extLst>
          </p:cNvPr>
          <p:cNvPicPr>
            <a:picLocks noChangeAspect="1"/>
          </p:cNvPicPr>
          <p:nvPr/>
        </p:nvPicPr>
        <p:blipFill>
          <a:blip r:embed="rId3"/>
          <a:stretch>
            <a:fillRect/>
          </a:stretch>
        </p:blipFill>
        <p:spPr>
          <a:xfrm>
            <a:off x="9573277" y="2308815"/>
            <a:ext cx="708701" cy="593917"/>
          </a:xfrm>
          <a:prstGeom prst="rect">
            <a:avLst/>
          </a:prstGeom>
        </p:spPr>
      </p:pic>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4"/>
          <a:stretch>
            <a:fillRect/>
          </a:stretch>
        </p:blipFill>
        <p:spPr>
          <a:xfrm>
            <a:off x="9580952" y="2946050"/>
            <a:ext cx="708701" cy="593916"/>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5"/>
          <a:stretch>
            <a:fillRect/>
          </a:stretch>
        </p:blipFill>
        <p:spPr>
          <a:xfrm>
            <a:off x="9578148" y="3590497"/>
            <a:ext cx="708701" cy="593916"/>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6"/>
          <a:stretch>
            <a:fillRect/>
          </a:stretch>
        </p:blipFill>
        <p:spPr>
          <a:xfrm>
            <a:off x="9578148" y="4234694"/>
            <a:ext cx="697130" cy="593916"/>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7"/>
          <a:srcRect/>
          <a:stretch/>
        </p:blipFill>
        <p:spPr>
          <a:xfrm>
            <a:off x="9584849" y="4854880"/>
            <a:ext cx="697129" cy="778395"/>
          </a:xfrm>
          <a:prstGeom prst="rect">
            <a:avLst/>
          </a:prstGeom>
        </p:spPr>
      </p:pic>
      <p:pic>
        <p:nvPicPr>
          <p:cNvPr id="33" name="Picture 32">
            <a:extLst>
              <a:ext uri="{FF2B5EF4-FFF2-40B4-BE49-F238E27FC236}">
                <a16:creationId xmlns:a16="http://schemas.microsoft.com/office/drawing/2014/main" id="{4B0F3048-316B-8485-ABC6-7E6D049F282A}"/>
              </a:ext>
            </a:extLst>
          </p:cNvPr>
          <p:cNvPicPr>
            <a:picLocks noChangeAspect="1"/>
          </p:cNvPicPr>
          <p:nvPr/>
        </p:nvPicPr>
        <p:blipFill>
          <a:blip r:embed="rId8"/>
          <a:stretch>
            <a:fillRect/>
          </a:stretch>
        </p:blipFill>
        <p:spPr>
          <a:xfrm>
            <a:off x="9571890" y="5681100"/>
            <a:ext cx="717763" cy="945738"/>
          </a:xfrm>
          <a:prstGeom prst="rect">
            <a:avLst/>
          </a:prstGeom>
        </p:spPr>
      </p:pic>
      <p:pic>
        <p:nvPicPr>
          <p:cNvPr id="32" name="Picture 31">
            <a:extLst>
              <a:ext uri="{FF2B5EF4-FFF2-40B4-BE49-F238E27FC236}">
                <a16:creationId xmlns:a16="http://schemas.microsoft.com/office/drawing/2014/main" id="{DE0BCC75-8994-BFB3-5655-F6817B5871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7423" t="4854" r="6114" b="12298"/>
          <a:stretch/>
        </p:blipFill>
        <p:spPr bwMode="auto">
          <a:xfrm>
            <a:off x="9568122" y="1672933"/>
            <a:ext cx="708702" cy="5939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http://www.w3.org/XML/1998/namespace"/>
    <ds:schemaRef ds:uri="2bba036e-3261-42ff-ac2c-3ab430ee1e45"/>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purl.org/dc/dcmitype/"/>
    <ds:schemaRef ds:uri="44790e13-f532-45ba-883a-ea4e13c1e09a"/>
    <ds:schemaRef ds:uri="http://purl.org/dc/terms/"/>
  </ds:schemaRefs>
</ds:datastoreItem>
</file>

<file path=customXml/itemProps3.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22</TotalTime>
  <Words>395</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Gayton Primary Head</cp:lastModifiedBy>
  <cp:revision>5</cp:revision>
  <cp:lastPrinted>2023-10-20T12:49:32Z</cp:lastPrinted>
  <dcterms:created xsi:type="dcterms:W3CDTF">2021-10-30T10:54:12Z</dcterms:created>
  <dcterms:modified xsi:type="dcterms:W3CDTF">2024-02-25T18:00:47Z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