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16"/>
  </p:notesMasterIdLst>
  <p:handoutMasterIdLst>
    <p:handoutMasterId r:id="rId17"/>
  </p:handoutMasterIdLst>
  <p:sldIdLst>
    <p:sldId id="282" r:id="rId2"/>
    <p:sldId id="276" r:id="rId3"/>
    <p:sldId id="298" r:id="rId4"/>
    <p:sldId id="297" r:id="rId5"/>
    <p:sldId id="283" r:id="rId6"/>
    <p:sldId id="296" r:id="rId7"/>
    <p:sldId id="284" r:id="rId8"/>
    <p:sldId id="277" r:id="rId9"/>
    <p:sldId id="290" r:id="rId10"/>
    <p:sldId id="293" r:id="rId11"/>
    <p:sldId id="291" r:id="rId12"/>
    <p:sldId id="294" r:id="rId13"/>
    <p:sldId id="279" r:id="rId14"/>
    <p:sldId id="295" r:id="rId15"/>
  </p:sldIdLst>
  <p:sldSz cx="9144000" cy="6858000" type="screen4x3"/>
  <p:notesSz cx="9874250" cy="6797675"/>
  <p:defaultTextStyle>
    <a:defPPr>
      <a:defRPr lang="en-GB"/>
    </a:defPPr>
    <a:lvl1pPr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2">
          <p15:clr>
            <a:srgbClr val="A4A3A4"/>
          </p15:clr>
        </p15:guide>
        <p15:guide id="2" pos="310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CC"/>
    <a:srgbClr val="0099FF"/>
    <a:srgbClr val="FFFFFF"/>
    <a:srgbClr val="FF9999"/>
    <a:srgbClr val="66FF33"/>
    <a:srgbClr val="FFCC99"/>
    <a:srgbClr val="FF3300"/>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41" autoAdjust="0"/>
    <p:restoredTop sz="97466" autoAdjust="0"/>
  </p:normalViewPr>
  <p:slideViewPr>
    <p:cSldViewPr>
      <p:cViewPr varScale="1">
        <p:scale>
          <a:sx n="95" d="100"/>
          <a:sy n="95" d="100"/>
        </p:scale>
        <p:origin x="89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37" d="100"/>
          <a:sy n="37" d="100"/>
        </p:scale>
        <p:origin x="-1578" y="-102"/>
      </p:cViewPr>
      <p:guideLst>
        <p:guide orient="horz" pos="2142"/>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l" defTabSz="927100">
              <a:defRPr sz="1200">
                <a:effectLst/>
              </a:defRPr>
            </a:lvl1pPr>
          </a:lstStyle>
          <a:p>
            <a:pPr>
              <a:defRPr/>
            </a:pPr>
            <a:endParaRPr lang="en-GB" altLang="en-US"/>
          </a:p>
        </p:txBody>
      </p:sp>
      <p:sp>
        <p:nvSpPr>
          <p:cNvPr id="75779" name="Rectangle 3"/>
          <p:cNvSpPr>
            <a:spLocks noGrp="1" noChangeArrowheads="1"/>
          </p:cNvSpPr>
          <p:nvPr>
            <p:ph type="dt" sz="quarter" idx="1"/>
          </p:nvPr>
        </p:nvSpPr>
        <p:spPr bwMode="auto">
          <a:xfrm>
            <a:off x="5594350" y="0"/>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t" anchorCtr="0" compatLnSpc="1">
            <a:prstTxWarp prst="textNoShape">
              <a:avLst/>
            </a:prstTxWarp>
          </a:bodyPr>
          <a:lstStyle>
            <a:lvl1pPr algn="r" defTabSz="927100">
              <a:defRPr sz="1200">
                <a:effectLst/>
              </a:defRPr>
            </a:lvl1pPr>
          </a:lstStyle>
          <a:p>
            <a:pPr>
              <a:defRPr/>
            </a:pPr>
            <a:endParaRPr lang="en-GB" altLang="en-US"/>
          </a:p>
        </p:txBody>
      </p:sp>
      <p:sp>
        <p:nvSpPr>
          <p:cNvPr id="75780" name="Rectangle 4"/>
          <p:cNvSpPr>
            <a:spLocks noGrp="1" noChangeArrowheads="1"/>
          </p:cNvSpPr>
          <p:nvPr>
            <p:ph type="ftr" sz="quarter" idx="2"/>
          </p:nvPr>
        </p:nvSpPr>
        <p:spPr bwMode="auto">
          <a:xfrm>
            <a:off x="0" y="6456363"/>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l" defTabSz="927100">
              <a:defRPr sz="1200">
                <a:effectLst/>
              </a:defRPr>
            </a:lvl1pPr>
          </a:lstStyle>
          <a:p>
            <a:pPr>
              <a:defRPr/>
            </a:pPr>
            <a:endParaRPr lang="en-GB" altLang="en-US"/>
          </a:p>
        </p:txBody>
      </p:sp>
      <p:sp>
        <p:nvSpPr>
          <p:cNvPr id="75781" name="Rectangle 5"/>
          <p:cNvSpPr>
            <a:spLocks noGrp="1" noChangeArrowheads="1"/>
          </p:cNvSpPr>
          <p:nvPr>
            <p:ph type="sldNum" sz="quarter" idx="3"/>
          </p:nvPr>
        </p:nvSpPr>
        <p:spPr bwMode="auto">
          <a:xfrm>
            <a:off x="5594350" y="6456363"/>
            <a:ext cx="4278313"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9" rIns="92738" bIns="46369" numCol="1" anchor="b" anchorCtr="0" compatLnSpc="1">
            <a:prstTxWarp prst="textNoShape">
              <a:avLst/>
            </a:prstTxWarp>
          </a:bodyPr>
          <a:lstStyle>
            <a:lvl1pPr algn="r" defTabSz="927100">
              <a:defRPr sz="1200">
                <a:effectLst/>
              </a:defRPr>
            </a:lvl1pPr>
          </a:lstStyle>
          <a:p>
            <a:pPr>
              <a:defRPr/>
            </a:pPr>
            <a:fld id="{557F30DB-7F23-400A-8451-6FA08D6A2F0A}" type="slidenum">
              <a:rPr lang="en-GB" altLang="en-US"/>
              <a:pPr>
                <a:defRPr/>
              </a:pPr>
              <a:t>‹#›</a:t>
            </a:fld>
            <a:endParaRPr lang="en-GB" altLang="en-US"/>
          </a:p>
        </p:txBody>
      </p:sp>
    </p:spTree>
    <p:extLst>
      <p:ext uri="{BB962C8B-B14F-4D97-AF65-F5344CB8AC3E}">
        <p14:creationId xmlns:p14="http://schemas.microsoft.com/office/powerpoint/2010/main" val="2691035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4291013" cy="31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t" anchorCtr="0" compatLnSpc="1">
            <a:prstTxWarp prst="textNoShape">
              <a:avLst/>
            </a:prstTxWarp>
          </a:bodyPr>
          <a:lstStyle>
            <a:lvl1pPr algn="l" defTabSz="919163">
              <a:defRPr sz="1200">
                <a:effectLst>
                  <a:outerShdw blurRad="38100" dist="38100" dir="2700000" algn="tl">
                    <a:srgbClr val="C0C0C0"/>
                  </a:outerShdw>
                </a:effectLst>
              </a:defRPr>
            </a:lvl1pPr>
          </a:lstStyle>
          <a:p>
            <a:pPr>
              <a:defRPr/>
            </a:pPr>
            <a:endParaRPr lang="en-GB" altLang="en-US"/>
          </a:p>
        </p:txBody>
      </p:sp>
      <p:sp>
        <p:nvSpPr>
          <p:cNvPr id="14339" name="Rectangle 3"/>
          <p:cNvSpPr>
            <a:spLocks noGrp="1" noChangeArrowheads="1"/>
          </p:cNvSpPr>
          <p:nvPr>
            <p:ph type="dt" idx="1"/>
          </p:nvPr>
        </p:nvSpPr>
        <p:spPr bwMode="auto">
          <a:xfrm>
            <a:off x="5645150" y="0"/>
            <a:ext cx="4179888" cy="319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t" anchorCtr="0" compatLnSpc="1">
            <a:prstTxWarp prst="textNoShape">
              <a:avLst/>
            </a:prstTxWarp>
          </a:bodyPr>
          <a:lstStyle>
            <a:lvl1pPr algn="r" defTabSz="919163">
              <a:defRPr sz="1200">
                <a:effectLst>
                  <a:outerShdw blurRad="38100" dist="38100" dir="2700000" algn="tl">
                    <a:srgbClr val="C0C0C0"/>
                  </a:outerShdw>
                </a:effectLst>
              </a:defRPr>
            </a:lvl1pPr>
          </a:lstStyle>
          <a:p>
            <a:pPr>
              <a:defRPr/>
            </a:pPr>
            <a:endParaRPr lang="en-GB" altLang="en-US"/>
          </a:p>
        </p:txBody>
      </p:sp>
      <p:sp>
        <p:nvSpPr>
          <p:cNvPr id="16388" name="Rectangle 4"/>
          <p:cNvSpPr>
            <a:spLocks noGrp="1" noRot="1" noChangeAspect="1" noChangeArrowheads="1" noTextEdit="1"/>
          </p:cNvSpPr>
          <p:nvPr>
            <p:ph type="sldImg" idx="2"/>
          </p:nvPr>
        </p:nvSpPr>
        <p:spPr bwMode="auto">
          <a:xfrm>
            <a:off x="3281363" y="525463"/>
            <a:ext cx="3371850" cy="25288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1355725" y="3213100"/>
            <a:ext cx="7229475" cy="305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14342" name="Rectangle 6"/>
          <p:cNvSpPr>
            <a:spLocks noGrp="1" noChangeArrowheads="1"/>
          </p:cNvSpPr>
          <p:nvPr>
            <p:ph type="ftr" sz="quarter" idx="4"/>
          </p:nvPr>
        </p:nvSpPr>
        <p:spPr bwMode="auto">
          <a:xfrm>
            <a:off x="0" y="6478588"/>
            <a:ext cx="4291013" cy="31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b" anchorCtr="0" compatLnSpc="1">
            <a:prstTxWarp prst="textNoShape">
              <a:avLst/>
            </a:prstTxWarp>
          </a:bodyPr>
          <a:lstStyle>
            <a:lvl1pPr algn="l" defTabSz="919163">
              <a:defRPr sz="1200">
                <a:effectLst>
                  <a:outerShdw blurRad="38100" dist="38100" dir="2700000" algn="tl">
                    <a:srgbClr val="C0C0C0"/>
                  </a:outerShdw>
                </a:effectLst>
              </a:defRPr>
            </a:lvl1pPr>
          </a:lstStyle>
          <a:p>
            <a:pPr>
              <a:defRPr/>
            </a:pPr>
            <a:endParaRPr lang="en-GB" altLang="en-US"/>
          </a:p>
        </p:txBody>
      </p:sp>
      <p:sp>
        <p:nvSpPr>
          <p:cNvPr id="14343" name="Rectangle 7"/>
          <p:cNvSpPr>
            <a:spLocks noGrp="1" noChangeArrowheads="1"/>
          </p:cNvSpPr>
          <p:nvPr>
            <p:ph type="sldNum" sz="quarter" idx="5"/>
          </p:nvPr>
        </p:nvSpPr>
        <p:spPr bwMode="auto">
          <a:xfrm>
            <a:off x="5645150" y="6478588"/>
            <a:ext cx="4179888" cy="31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56" tIns="45927" rIns="91856" bIns="45927" numCol="1" anchor="b" anchorCtr="0" compatLnSpc="1">
            <a:prstTxWarp prst="textNoShape">
              <a:avLst/>
            </a:prstTxWarp>
          </a:bodyPr>
          <a:lstStyle>
            <a:lvl1pPr algn="r" defTabSz="919163">
              <a:defRPr sz="1200">
                <a:effectLst>
                  <a:outerShdw blurRad="38100" dist="38100" dir="2700000" algn="tl">
                    <a:srgbClr val="C0C0C0"/>
                  </a:outerShdw>
                </a:effectLst>
              </a:defRPr>
            </a:lvl1pPr>
          </a:lstStyle>
          <a:p>
            <a:pPr>
              <a:defRPr/>
            </a:pPr>
            <a:fld id="{036B4370-6ED3-4844-8795-BB3159E03456}" type="slidenum">
              <a:rPr lang="en-GB" altLang="en-US"/>
              <a:pPr>
                <a:defRPr/>
              </a:pPr>
              <a:t>‹#›</a:t>
            </a:fld>
            <a:endParaRPr lang="en-GB" altLang="en-US"/>
          </a:p>
        </p:txBody>
      </p:sp>
    </p:spTree>
    <p:extLst>
      <p:ext uri="{BB962C8B-B14F-4D97-AF65-F5344CB8AC3E}">
        <p14:creationId xmlns:p14="http://schemas.microsoft.com/office/powerpoint/2010/main" val="21821158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gray">
          <a:xfrm>
            <a:off x="690563" y="3340100"/>
            <a:ext cx="7653337" cy="485775"/>
          </a:xfrm>
          <a:custGeom>
            <a:avLst/>
            <a:gdLst>
              <a:gd name="T0" fmla="*/ 163 w 4128"/>
              <a:gd name="T1" fmla="*/ 200 h 479"/>
              <a:gd name="T2" fmla="*/ 4128 w 4128"/>
              <a:gd name="T3" fmla="*/ 200 h 479"/>
              <a:gd name="T4" fmla="*/ 4128 w 4128"/>
              <a:gd name="T5" fmla="*/ 429 h 479"/>
              <a:gd name="T6" fmla="*/ 0 w 4128"/>
              <a:gd name="T7" fmla="*/ 441 h 479"/>
              <a:gd name="T8" fmla="*/ 163 w 4128"/>
              <a:gd name="T9" fmla="*/ 200 h 479"/>
            </a:gdLst>
            <a:ahLst/>
            <a:cxnLst>
              <a:cxn ang="0">
                <a:pos x="T0" y="T1"/>
              </a:cxn>
              <a:cxn ang="0">
                <a:pos x="T2" y="T3"/>
              </a:cxn>
              <a:cxn ang="0">
                <a:pos x="T4" y="T5"/>
              </a:cxn>
              <a:cxn ang="0">
                <a:pos x="T6" y="T7"/>
              </a:cxn>
              <a:cxn ang="0">
                <a:pos x="T8" y="T9"/>
              </a:cxn>
            </a:cxnLst>
            <a:rect l="0" t="0" r="r" b="b"/>
            <a:pathLst>
              <a:path w="4128" h="479">
                <a:moveTo>
                  <a:pt x="163" y="200"/>
                </a:moveTo>
                <a:cubicBezTo>
                  <a:pt x="163" y="200"/>
                  <a:pt x="2054" y="0"/>
                  <a:pt x="4128" y="200"/>
                </a:cubicBezTo>
                <a:cubicBezTo>
                  <a:pt x="4128" y="200"/>
                  <a:pt x="4128" y="314"/>
                  <a:pt x="4128" y="429"/>
                </a:cubicBezTo>
                <a:cubicBezTo>
                  <a:pt x="2371" y="200"/>
                  <a:pt x="688" y="479"/>
                  <a:pt x="0" y="441"/>
                </a:cubicBezTo>
                <a:lnTo>
                  <a:pt x="163" y="200"/>
                </a:lnTo>
                <a:close/>
              </a:path>
            </a:pathLst>
          </a:custGeom>
          <a:solidFill>
            <a:schemeClr val="hlink">
              <a:alpha val="50000"/>
            </a:schemeClr>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pPr>
              <a:defRPr/>
            </a:pPr>
            <a:endParaRPr lang="en-GB"/>
          </a:p>
        </p:txBody>
      </p:sp>
      <p:sp>
        <p:nvSpPr>
          <p:cNvPr id="50179" name="Rectangle 3"/>
          <p:cNvSpPr>
            <a:spLocks noGrp="1" noChangeArrowheads="1"/>
          </p:cNvSpPr>
          <p:nvPr>
            <p:ph type="ctrTitle"/>
          </p:nvPr>
        </p:nvSpPr>
        <p:spPr>
          <a:xfrm>
            <a:off x="685800" y="2286000"/>
            <a:ext cx="7772400" cy="1143000"/>
          </a:xfrm>
        </p:spPr>
        <p:txBody>
          <a:bodyPr/>
          <a:lstStyle>
            <a:lvl1pPr>
              <a:defRPr/>
            </a:lvl1pPr>
          </a:lstStyle>
          <a:p>
            <a:pPr lvl="0"/>
            <a:r>
              <a:rPr lang="en-US" altLang="en-US" noProof="0"/>
              <a:t>Click to edit Master title style</a:t>
            </a:r>
          </a:p>
        </p:txBody>
      </p:sp>
      <p:sp>
        <p:nvSpPr>
          <p:cNvPr id="50180" name="Rectangle 4"/>
          <p:cNvSpPr>
            <a:spLocks noGrp="1" noChangeArrowheads="1"/>
          </p:cNvSpPr>
          <p:nvPr>
            <p:ph type="subTitle" idx="1"/>
          </p:nvPr>
        </p:nvSpPr>
        <p:spPr>
          <a:xfrm>
            <a:off x="1371600" y="3886200"/>
            <a:ext cx="6400800" cy="1752600"/>
          </a:xfrm>
        </p:spPr>
        <p:txBody>
          <a:bodyPr/>
          <a:lstStyle>
            <a:lvl1pPr marL="0" indent="0" algn="ctr">
              <a:buFont typeface="Monotype Sorts" pitchFamily="2" charset="2"/>
              <a:buNone/>
              <a:defRPr/>
            </a:lvl1pPr>
          </a:lstStyle>
          <a:p>
            <a:pPr lvl="0"/>
            <a:r>
              <a:rPr lang="en-US" altLang="en-US" noProof="0"/>
              <a:t>Click to edit Master subtitle style</a:t>
            </a:r>
          </a:p>
        </p:txBody>
      </p:sp>
      <p:sp>
        <p:nvSpPr>
          <p:cNvPr id="5" name="Rectangle 5"/>
          <p:cNvSpPr>
            <a:spLocks noGrp="1" noChangeArrowheads="1"/>
          </p:cNvSpPr>
          <p:nvPr>
            <p:ph type="dt" sz="half" idx="10"/>
          </p:nvPr>
        </p:nvSpPr>
        <p:spPr/>
        <p:txBody>
          <a:bodyPr/>
          <a:lstStyle>
            <a:lvl1pPr>
              <a:defRPr>
                <a:solidFill>
                  <a:srgbClr val="578963"/>
                </a:solidFill>
              </a:defRPr>
            </a:lvl1pPr>
          </a:lstStyle>
          <a:p>
            <a:pPr>
              <a:defRPr/>
            </a:pPr>
            <a:endParaRPr lang="en-US" altLang="en-US"/>
          </a:p>
        </p:txBody>
      </p:sp>
      <p:sp>
        <p:nvSpPr>
          <p:cNvPr id="6" name="Rectangle 6"/>
          <p:cNvSpPr>
            <a:spLocks noGrp="1" noChangeArrowheads="1"/>
          </p:cNvSpPr>
          <p:nvPr>
            <p:ph type="ftr" sz="quarter" idx="11"/>
          </p:nvPr>
        </p:nvSpPr>
        <p:spPr/>
        <p:txBody>
          <a:bodyPr/>
          <a:lstStyle>
            <a:lvl1pPr>
              <a:defRPr>
                <a:solidFill>
                  <a:srgbClr val="578963"/>
                </a:solidFill>
              </a:defRPr>
            </a:lvl1pPr>
          </a:lstStyle>
          <a:p>
            <a:pPr>
              <a:defRPr/>
            </a:pPr>
            <a:endParaRPr lang="en-US" altLang="en-US"/>
          </a:p>
        </p:txBody>
      </p:sp>
      <p:sp>
        <p:nvSpPr>
          <p:cNvPr id="7" name="Rectangle 7"/>
          <p:cNvSpPr>
            <a:spLocks noGrp="1" noChangeArrowheads="1"/>
          </p:cNvSpPr>
          <p:nvPr>
            <p:ph type="sldNum" sz="quarter" idx="12"/>
          </p:nvPr>
        </p:nvSpPr>
        <p:spPr/>
        <p:txBody>
          <a:bodyPr/>
          <a:lstStyle>
            <a:lvl1pPr>
              <a:defRPr>
                <a:solidFill>
                  <a:srgbClr val="578963"/>
                </a:solidFill>
              </a:defRPr>
            </a:lvl1pPr>
          </a:lstStyle>
          <a:p>
            <a:pPr>
              <a:defRPr/>
            </a:pPr>
            <a:fld id="{FF64A355-EA8C-4F6D-B877-52770F33B4AE}" type="slidenum">
              <a:rPr lang="en-US" altLang="en-US"/>
              <a:pPr>
                <a:defRPr/>
              </a:pPr>
              <a:t>‹#›</a:t>
            </a:fld>
            <a:endParaRPr lang="en-US" altLang="en-US"/>
          </a:p>
        </p:txBody>
      </p:sp>
    </p:spTree>
    <p:extLst>
      <p:ext uri="{BB962C8B-B14F-4D97-AF65-F5344CB8AC3E}">
        <p14:creationId xmlns:p14="http://schemas.microsoft.com/office/powerpoint/2010/main" val="3688347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0FF5329A-6817-4BFF-844C-8662470E59EA}" type="slidenum">
              <a:rPr lang="en-US" altLang="en-US"/>
              <a:pPr>
                <a:defRPr/>
              </a:pPr>
              <a:t>‹#›</a:t>
            </a:fld>
            <a:endParaRPr lang="en-US" altLang="en-US"/>
          </a:p>
        </p:txBody>
      </p:sp>
    </p:spTree>
    <p:extLst>
      <p:ext uri="{BB962C8B-B14F-4D97-AF65-F5344CB8AC3E}">
        <p14:creationId xmlns:p14="http://schemas.microsoft.com/office/powerpoint/2010/main" val="2818584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876AE7F7-4EB9-463E-B1A2-0CE6C396FEA2}" type="slidenum">
              <a:rPr lang="en-US" altLang="en-US"/>
              <a:pPr>
                <a:defRPr/>
              </a:pPr>
              <a:t>‹#›</a:t>
            </a:fld>
            <a:endParaRPr lang="en-US" altLang="en-US"/>
          </a:p>
        </p:txBody>
      </p:sp>
    </p:spTree>
    <p:extLst>
      <p:ext uri="{BB962C8B-B14F-4D97-AF65-F5344CB8AC3E}">
        <p14:creationId xmlns:p14="http://schemas.microsoft.com/office/powerpoint/2010/main" val="215466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E4E71756-1FB3-4239-A21F-FA6B7B8D3A69}" type="slidenum">
              <a:rPr lang="en-US" altLang="en-US"/>
              <a:pPr>
                <a:defRPr/>
              </a:pPr>
              <a:t>‹#›</a:t>
            </a:fld>
            <a:endParaRPr lang="en-US" altLang="en-US"/>
          </a:p>
        </p:txBody>
      </p:sp>
    </p:spTree>
    <p:extLst>
      <p:ext uri="{BB962C8B-B14F-4D97-AF65-F5344CB8AC3E}">
        <p14:creationId xmlns:p14="http://schemas.microsoft.com/office/powerpoint/2010/main" val="3282797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030"/>
          <p:cNvSpPr>
            <a:spLocks noGrp="1" noChangeArrowheads="1"/>
          </p:cNvSpPr>
          <p:nvPr>
            <p:ph type="sldNum" sz="quarter" idx="12"/>
          </p:nvPr>
        </p:nvSpPr>
        <p:spPr>
          <a:ln/>
        </p:spPr>
        <p:txBody>
          <a:bodyPr/>
          <a:lstStyle>
            <a:lvl1pPr>
              <a:defRPr/>
            </a:lvl1pPr>
          </a:lstStyle>
          <a:p>
            <a:pPr>
              <a:defRPr/>
            </a:pPr>
            <a:fld id="{E591D7FC-C4AC-4C0E-8B19-5FE659B95237}" type="slidenum">
              <a:rPr lang="en-US" altLang="en-US"/>
              <a:pPr>
                <a:defRPr/>
              </a:pPr>
              <a:t>‹#›</a:t>
            </a:fld>
            <a:endParaRPr lang="en-US" altLang="en-US"/>
          </a:p>
        </p:txBody>
      </p:sp>
    </p:spTree>
    <p:extLst>
      <p:ext uri="{BB962C8B-B14F-4D97-AF65-F5344CB8AC3E}">
        <p14:creationId xmlns:p14="http://schemas.microsoft.com/office/powerpoint/2010/main" val="273855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30"/>
          <p:cNvSpPr>
            <a:spLocks noGrp="1" noChangeArrowheads="1"/>
          </p:cNvSpPr>
          <p:nvPr>
            <p:ph type="sldNum" sz="quarter" idx="12"/>
          </p:nvPr>
        </p:nvSpPr>
        <p:spPr>
          <a:ln/>
        </p:spPr>
        <p:txBody>
          <a:bodyPr/>
          <a:lstStyle>
            <a:lvl1pPr>
              <a:defRPr/>
            </a:lvl1pPr>
          </a:lstStyle>
          <a:p>
            <a:pPr>
              <a:defRPr/>
            </a:pPr>
            <a:fld id="{49ED0920-4625-46D8-A4E2-F105484288CA}" type="slidenum">
              <a:rPr lang="en-US" altLang="en-US"/>
              <a:pPr>
                <a:defRPr/>
              </a:pPr>
              <a:t>‹#›</a:t>
            </a:fld>
            <a:endParaRPr lang="en-US" altLang="en-US"/>
          </a:p>
        </p:txBody>
      </p:sp>
    </p:spTree>
    <p:extLst>
      <p:ext uri="{BB962C8B-B14F-4D97-AF65-F5344CB8AC3E}">
        <p14:creationId xmlns:p14="http://schemas.microsoft.com/office/powerpoint/2010/main" val="183237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030"/>
          <p:cNvSpPr>
            <a:spLocks noGrp="1" noChangeArrowheads="1"/>
          </p:cNvSpPr>
          <p:nvPr>
            <p:ph type="sldNum" sz="quarter" idx="12"/>
          </p:nvPr>
        </p:nvSpPr>
        <p:spPr>
          <a:ln/>
        </p:spPr>
        <p:txBody>
          <a:bodyPr/>
          <a:lstStyle>
            <a:lvl1pPr>
              <a:defRPr/>
            </a:lvl1pPr>
          </a:lstStyle>
          <a:p>
            <a:pPr>
              <a:defRPr/>
            </a:pPr>
            <a:fld id="{6A740344-4E9E-4707-8475-E573AD140AB5}" type="slidenum">
              <a:rPr lang="en-US" altLang="en-US"/>
              <a:pPr>
                <a:defRPr/>
              </a:pPr>
              <a:t>‹#›</a:t>
            </a:fld>
            <a:endParaRPr lang="en-US" altLang="en-US"/>
          </a:p>
        </p:txBody>
      </p:sp>
    </p:spTree>
    <p:extLst>
      <p:ext uri="{BB962C8B-B14F-4D97-AF65-F5344CB8AC3E}">
        <p14:creationId xmlns:p14="http://schemas.microsoft.com/office/powerpoint/2010/main" val="3040390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030"/>
          <p:cNvSpPr>
            <a:spLocks noGrp="1" noChangeArrowheads="1"/>
          </p:cNvSpPr>
          <p:nvPr>
            <p:ph type="sldNum" sz="quarter" idx="12"/>
          </p:nvPr>
        </p:nvSpPr>
        <p:spPr>
          <a:ln/>
        </p:spPr>
        <p:txBody>
          <a:bodyPr/>
          <a:lstStyle>
            <a:lvl1pPr>
              <a:defRPr/>
            </a:lvl1pPr>
          </a:lstStyle>
          <a:p>
            <a:pPr>
              <a:defRPr/>
            </a:pPr>
            <a:fld id="{2236F1DB-B95E-4DA2-95E4-1A85F722C133}" type="slidenum">
              <a:rPr lang="en-US" altLang="en-US"/>
              <a:pPr>
                <a:defRPr/>
              </a:pPr>
              <a:t>‹#›</a:t>
            </a:fld>
            <a:endParaRPr lang="en-US" altLang="en-US"/>
          </a:p>
        </p:txBody>
      </p:sp>
    </p:spTree>
    <p:extLst>
      <p:ext uri="{BB962C8B-B14F-4D97-AF65-F5344CB8AC3E}">
        <p14:creationId xmlns:p14="http://schemas.microsoft.com/office/powerpoint/2010/main" val="1862288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030"/>
          <p:cNvSpPr>
            <a:spLocks noGrp="1" noChangeArrowheads="1"/>
          </p:cNvSpPr>
          <p:nvPr>
            <p:ph type="sldNum" sz="quarter" idx="12"/>
          </p:nvPr>
        </p:nvSpPr>
        <p:spPr>
          <a:ln/>
        </p:spPr>
        <p:txBody>
          <a:bodyPr/>
          <a:lstStyle>
            <a:lvl1pPr>
              <a:defRPr/>
            </a:lvl1pPr>
          </a:lstStyle>
          <a:p>
            <a:pPr>
              <a:defRPr/>
            </a:pPr>
            <a:fld id="{65B7DDF6-112F-4E14-990B-FDB349BB185B}" type="slidenum">
              <a:rPr lang="en-US" altLang="en-US"/>
              <a:pPr>
                <a:defRPr/>
              </a:pPr>
              <a:t>‹#›</a:t>
            </a:fld>
            <a:endParaRPr lang="en-US" altLang="en-US"/>
          </a:p>
        </p:txBody>
      </p:sp>
    </p:spTree>
    <p:extLst>
      <p:ext uri="{BB962C8B-B14F-4D97-AF65-F5344CB8AC3E}">
        <p14:creationId xmlns:p14="http://schemas.microsoft.com/office/powerpoint/2010/main" val="4148930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30"/>
          <p:cNvSpPr>
            <a:spLocks noGrp="1" noChangeArrowheads="1"/>
          </p:cNvSpPr>
          <p:nvPr>
            <p:ph type="sldNum" sz="quarter" idx="12"/>
          </p:nvPr>
        </p:nvSpPr>
        <p:spPr>
          <a:ln/>
        </p:spPr>
        <p:txBody>
          <a:bodyPr/>
          <a:lstStyle>
            <a:lvl1pPr>
              <a:defRPr/>
            </a:lvl1pPr>
          </a:lstStyle>
          <a:p>
            <a:pPr>
              <a:defRPr/>
            </a:pPr>
            <a:fld id="{3AAF4755-CFC8-432F-AB21-360F58047703}" type="slidenum">
              <a:rPr lang="en-US" altLang="en-US"/>
              <a:pPr>
                <a:defRPr/>
              </a:pPr>
              <a:t>‹#›</a:t>
            </a:fld>
            <a:endParaRPr lang="en-US" altLang="en-US"/>
          </a:p>
        </p:txBody>
      </p:sp>
    </p:spTree>
    <p:extLst>
      <p:ext uri="{BB962C8B-B14F-4D97-AF65-F5344CB8AC3E}">
        <p14:creationId xmlns:p14="http://schemas.microsoft.com/office/powerpoint/2010/main" val="208980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030"/>
          <p:cNvSpPr>
            <a:spLocks noGrp="1" noChangeArrowheads="1"/>
          </p:cNvSpPr>
          <p:nvPr>
            <p:ph type="sldNum" sz="quarter" idx="12"/>
          </p:nvPr>
        </p:nvSpPr>
        <p:spPr>
          <a:ln/>
        </p:spPr>
        <p:txBody>
          <a:bodyPr/>
          <a:lstStyle>
            <a:lvl1pPr>
              <a:defRPr/>
            </a:lvl1pPr>
          </a:lstStyle>
          <a:p>
            <a:pPr>
              <a:defRPr/>
            </a:pPr>
            <a:fld id="{8AACB422-1114-4321-B3EA-7182F086AC10}" type="slidenum">
              <a:rPr lang="en-US" altLang="en-US"/>
              <a:pPr>
                <a:defRPr/>
              </a:pPr>
              <a:t>‹#›</a:t>
            </a:fld>
            <a:endParaRPr lang="en-US" altLang="en-US"/>
          </a:p>
        </p:txBody>
      </p:sp>
    </p:spTree>
    <p:extLst>
      <p:ext uri="{BB962C8B-B14F-4D97-AF65-F5344CB8AC3E}">
        <p14:creationId xmlns:p14="http://schemas.microsoft.com/office/powerpoint/2010/main" val="3913585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CCFF"/>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1027"/>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9156" name="Rectangle 1028"/>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spcBef>
                <a:spcPct val="50000"/>
              </a:spcBef>
              <a:defRPr sz="1400">
                <a:solidFill>
                  <a:schemeClr val="bg2"/>
                </a:solidFill>
                <a:effectLst/>
              </a:defRPr>
            </a:lvl1pPr>
          </a:lstStyle>
          <a:p>
            <a:pPr>
              <a:defRPr/>
            </a:pPr>
            <a:endParaRPr lang="en-US" altLang="en-US"/>
          </a:p>
        </p:txBody>
      </p:sp>
      <p:sp>
        <p:nvSpPr>
          <p:cNvPr id="49157" name="Rectangle 1029"/>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effectLst/>
              </a:defRPr>
            </a:lvl1pPr>
          </a:lstStyle>
          <a:p>
            <a:pPr>
              <a:defRPr/>
            </a:pPr>
            <a:endParaRPr lang="en-US" altLang="en-US"/>
          </a:p>
        </p:txBody>
      </p:sp>
      <p:sp>
        <p:nvSpPr>
          <p:cNvPr id="49158" name="Rectangle 1030"/>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solidFill>
                  <a:schemeClr val="bg2"/>
                </a:solidFill>
                <a:effectLst/>
              </a:defRPr>
            </a:lvl1pPr>
          </a:lstStyle>
          <a:p>
            <a:pPr>
              <a:defRPr/>
            </a:pPr>
            <a:fld id="{D54A9E51-5BB6-4C3F-BB08-50D21C8A22A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bg2"/>
        </a:buClr>
        <a:buFont typeface="Monotype Sorts" pitchFamily="2" charset="2"/>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SzPct val="50000"/>
        <a:buFont typeface="Monotype Sorts" pitchFamily="2" charset="2"/>
        <a:buChar char="l"/>
        <a:defRPr kumimoji="1" sz="2800">
          <a:solidFill>
            <a:schemeClr val="tx1"/>
          </a:solidFill>
          <a:latin typeface="+mn-lt"/>
        </a:defRPr>
      </a:lvl2pPr>
      <a:lvl3pPr marL="1143000" indent="-228600" algn="l" rtl="0" eaLnBrk="0" fontAlgn="base" hangingPunct="0">
        <a:spcBef>
          <a:spcPct val="20000"/>
        </a:spcBef>
        <a:spcAft>
          <a:spcPct val="0"/>
        </a:spcAft>
        <a:buChar char="•"/>
        <a:defRPr kumimoji="1" sz="2400">
          <a:solidFill>
            <a:schemeClr val="tx1"/>
          </a:solidFill>
          <a:latin typeface="+mn-lt"/>
        </a:defRPr>
      </a:lvl3pPr>
      <a:lvl4pPr marL="1600200" indent="-228600" algn="l" rtl="0" eaLnBrk="0" fontAlgn="base" hangingPunct="0">
        <a:spcBef>
          <a:spcPct val="20000"/>
        </a:spcBef>
        <a:spcAft>
          <a:spcPct val="0"/>
        </a:spcAft>
        <a:buChar char="–"/>
        <a:defRPr kumimoji="1" sz="2000">
          <a:solidFill>
            <a:schemeClr val="tx1"/>
          </a:solidFill>
          <a:latin typeface="+mn-lt"/>
        </a:defRPr>
      </a:lvl4pPr>
      <a:lvl5pPr marL="2057400" indent="-228600" algn="l" rtl="0" eaLnBrk="0" fontAlgn="base" hangingPunct="0">
        <a:spcBef>
          <a:spcPct val="20000"/>
        </a:spcBef>
        <a:spcAft>
          <a:spcPct val="0"/>
        </a:spcAft>
        <a:buChar char="»"/>
        <a:defRPr kumimoji="1" sz="2000">
          <a:solidFill>
            <a:schemeClr val="tx1"/>
          </a:solidFill>
          <a:latin typeface="+mn-lt"/>
        </a:defRPr>
      </a:lvl5pPr>
      <a:lvl6pPr marL="2514600" indent="-228600" algn="l" rtl="0" eaLnBrk="0" fontAlgn="base" hangingPunct="0">
        <a:spcBef>
          <a:spcPct val="20000"/>
        </a:spcBef>
        <a:spcAft>
          <a:spcPct val="0"/>
        </a:spcAft>
        <a:buChar char="»"/>
        <a:defRPr kumimoji="1" sz="2000">
          <a:solidFill>
            <a:schemeClr val="tx1"/>
          </a:solidFill>
          <a:latin typeface="+mn-lt"/>
        </a:defRPr>
      </a:lvl6pPr>
      <a:lvl7pPr marL="2971800" indent="-228600" algn="l" rtl="0" eaLnBrk="0" fontAlgn="base" hangingPunct="0">
        <a:spcBef>
          <a:spcPct val="20000"/>
        </a:spcBef>
        <a:spcAft>
          <a:spcPct val="0"/>
        </a:spcAft>
        <a:buChar char="»"/>
        <a:defRPr kumimoji="1" sz="2000">
          <a:solidFill>
            <a:schemeClr val="tx1"/>
          </a:solidFill>
          <a:latin typeface="+mn-lt"/>
        </a:defRPr>
      </a:lvl7pPr>
      <a:lvl8pPr marL="3429000" indent="-228600" algn="l" rtl="0" eaLnBrk="0" fontAlgn="base" hangingPunct="0">
        <a:spcBef>
          <a:spcPct val="20000"/>
        </a:spcBef>
        <a:spcAft>
          <a:spcPct val="0"/>
        </a:spcAft>
        <a:buChar char="»"/>
        <a:defRPr kumimoji="1" sz="2000">
          <a:solidFill>
            <a:schemeClr val="tx1"/>
          </a:solidFill>
          <a:latin typeface="+mn-lt"/>
        </a:defRPr>
      </a:lvl8pPr>
      <a:lvl9pPr marL="3886200" indent="-228600" algn="l" rtl="0" eaLnBrk="0" fontAlgn="base" hangingPunct="0">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www.wirral.gov.uk/schooladmiss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irral.gov.uk/schooladmissio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209800" y="0"/>
            <a:ext cx="6858000" cy="111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r">
              <a:spcBef>
                <a:spcPct val="0"/>
              </a:spcBef>
              <a:buClrTx/>
              <a:buFontTx/>
              <a:buNone/>
            </a:pPr>
            <a:endParaRPr kumimoji="0" lang="en-US" altLang="en-US" sz="4300" b="1">
              <a:effectLst/>
              <a:latin typeface="Arial Black" pitchFamily="34" charset="0"/>
              <a:cs typeface="Times New Roman" pitchFamily="18" charset="0"/>
            </a:endParaRPr>
          </a:p>
          <a:p>
            <a:pPr algn="r">
              <a:spcBef>
                <a:spcPct val="0"/>
              </a:spcBef>
              <a:buClrTx/>
              <a:buFontTx/>
              <a:buNone/>
            </a:pPr>
            <a:r>
              <a:rPr kumimoji="0" lang="en-GB" altLang="en-US" sz="1400">
                <a:effectLst/>
              </a:rPr>
              <a:t> </a:t>
            </a:r>
            <a:r>
              <a:rPr kumimoji="0" lang="en-GB" altLang="en-US" sz="2400">
                <a:effectLst/>
                <a:latin typeface="Arial Black" pitchFamily="34" charset="0"/>
              </a:rPr>
              <a:t>Working Together for Wirral’s Children</a:t>
            </a:r>
            <a:endParaRPr kumimoji="0" lang="en-GB" altLang="en-US" sz="2400">
              <a:effectLst/>
            </a:endParaRPr>
          </a:p>
        </p:txBody>
      </p:sp>
      <p:sp>
        <p:nvSpPr>
          <p:cNvPr id="3075" name="Text Box 3"/>
          <p:cNvSpPr txBox="1">
            <a:spLocks noChangeArrowheads="1"/>
          </p:cNvSpPr>
          <p:nvPr/>
        </p:nvSpPr>
        <p:spPr bwMode="auto">
          <a:xfrm>
            <a:off x="-76200" y="2590800"/>
            <a:ext cx="3352800"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2400" dirty="0">
                <a:solidFill>
                  <a:srgbClr val="FF0000"/>
                </a:solidFill>
                <a:effectLst/>
                <a:latin typeface="Arial Black" pitchFamily="34" charset="0"/>
              </a:rPr>
              <a:t>SECONDARY SCHOOL  ADMISSION ARRANGEMENTS FOR SEPTEMBER 2021</a:t>
            </a:r>
          </a:p>
          <a:p>
            <a:pPr algn="ctr">
              <a:spcBef>
                <a:spcPct val="50000"/>
              </a:spcBef>
              <a:buClrTx/>
              <a:buFontTx/>
              <a:buNone/>
            </a:pPr>
            <a:r>
              <a:rPr kumimoji="0" lang="en-GB" altLang="en-US" sz="1200" dirty="0">
                <a:solidFill>
                  <a:srgbClr val="FF0000"/>
                </a:solidFill>
                <a:effectLst/>
                <a:latin typeface="Arial Black" pitchFamily="34" charset="0"/>
              </a:rPr>
              <a:t>COVID revision August 2020</a:t>
            </a:r>
          </a:p>
        </p:txBody>
      </p:sp>
      <p:sp>
        <p:nvSpPr>
          <p:cNvPr id="3076" name="Rectangle 4"/>
          <p:cNvSpPr>
            <a:spLocks noChangeArrowheads="1"/>
          </p:cNvSpPr>
          <p:nvPr/>
        </p:nvSpPr>
        <p:spPr bwMode="auto">
          <a:xfrm>
            <a:off x="6383839" y="6324599"/>
            <a:ext cx="2308517"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buClrTx/>
              <a:buFontTx/>
              <a:buNone/>
            </a:pPr>
            <a:r>
              <a:rPr kumimoji="0" lang="en-GB" altLang="en-US" sz="1400" dirty="0">
                <a:effectLst/>
                <a:latin typeface="Arial Black" pitchFamily="34" charset="0"/>
              </a:rPr>
              <a:t>Children and Families</a:t>
            </a: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1446213"/>
            <a:ext cx="5562600" cy="4697412"/>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7" descr="Wir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8125" y="188913"/>
            <a:ext cx="222885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827088" y="1700213"/>
            <a:ext cx="7947025" cy="5456237"/>
            <a:chOff x="341" y="400"/>
            <a:chExt cx="5006" cy="3437"/>
          </a:xfrm>
        </p:grpSpPr>
        <p:grpSp>
          <p:nvGrpSpPr>
            <p:cNvPr id="11268" name="Group 3"/>
            <p:cNvGrpSpPr>
              <a:grpSpLocks/>
            </p:cNvGrpSpPr>
            <p:nvPr/>
          </p:nvGrpSpPr>
          <p:grpSpPr bwMode="auto">
            <a:xfrm>
              <a:off x="2448" y="1840"/>
              <a:ext cx="2899" cy="212"/>
              <a:chOff x="2448" y="1840"/>
              <a:chExt cx="2899" cy="212"/>
            </a:xfrm>
          </p:grpSpPr>
          <p:sp>
            <p:nvSpPr>
              <p:cNvPr id="70660" name="Line 4"/>
              <p:cNvSpPr>
                <a:spLocks noChangeShapeType="1"/>
              </p:cNvSpPr>
              <p:nvPr/>
            </p:nvSpPr>
            <p:spPr bwMode="auto">
              <a:xfrm flipH="1" flipV="1">
                <a:off x="2448" y="1968"/>
                <a:ext cx="9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61" name="Text Box 5"/>
              <p:cNvSpPr txBox="1">
                <a:spLocks noChangeArrowheads="1"/>
              </p:cNvSpPr>
              <p:nvPr/>
            </p:nvSpPr>
            <p:spPr bwMode="auto">
              <a:xfrm>
                <a:off x="3649" y="1840"/>
                <a:ext cx="169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ELIGIBLE PREFERENCES</a:t>
                </a:r>
                <a:endParaRPr lang="en-GB" altLang="en-US" sz="1600">
                  <a:solidFill>
                    <a:srgbClr val="000099"/>
                  </a:solidFill>
                  <a:effectLst>
                    <a:outerShdw blurRad="38100" dist="38100" dir="2700000" algn="tl">
                      <a:srgbClr val="000000"/>
                    </a:outerShdw>
                  </a:effectLst>
                </a:endParaRPr>
              </a:p>
            </p:txBody>
          </p:sp>
        </p:grpSp>
        <p:grpSp>
          <p:nvGrpSpPr>
            <p:cNvPr id="11269" name="Group 6"/>
            <p:cNvGrpSpPr>
              <a:grpSpLocks/>
            </p:cNvGrpSpPr>
            <p:nvPr/>
          </p:nvGrpSpPr>
          <p:grpSpPr bwMode="auto">
            <a:xfrm>
              <a:off x="1152" y="576"/>
              <a:ext cx="1075" cy="2978"/>
              <a:chOff x="1200" y="624"/>
              <a:chExt cx="1075" cy="2978"/>
            </a:xfrm>
          </p:grpSpPr>
          <p:sp>
            <p:nvSpPr>
              <p:cNvPr id="70663" name="Rectangle 7"/>
              <p:cNvSpPr>
                <a:spLocks noChangeArrowheads="1"/>
              </p:cNvSpPr>
              <p:nvPr/>
            </p:nvSpPr>
            <p:spPr bwMode="auto">
              <a:xfrm>
                <a:off x="1200" y="3422"/>
                <a:ext cx="1075" cy="180"/>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4" name="Rectangle 8"/>
              <p:cNvSpPr>
                <a:spLocks noChangeArrowheads="1"/>
              </p:cNvSpPr>
              <p:nvPr/>
            </p:nvSpPr>
            <p:spPr bwMode="auto">
              <a:xfrm>
                <a:off x="1200" y="3241"/>
                <a:ext cx="1075" cy="181"/>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5" name="Rectangle 9"/>
              <p:cNvSpPr>
                <a:spLocks noChangeArrowheads="1"/>
              </p:cNvSpPr>
              <p:nvPr/>
            </p:nvSpPr>
            <p:spPr bwMode="auto">
              <a:xfrm>
                <a:off x="1200" y="3061"/>
                <a:ext cx="1075" cy="180"/>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6" name="Rectangle 10"/>
              <p:cNvSpPr>
                <a:spLocks noChangeArrowheads="1"/>
              </p:cNvSpPr>
              <p:nvPr/>
            </p:nvSpPr>
            <p:spPr bwMode="auto">
              <a:xfrm>
                <a:off x="1200" y="2880"/>
                <a:ext cx="1075" cy="181"/>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7" name="Rectangle 11"/>
              <p:cNvSpPr>
                <a:spLocks noChangeArrowheads="1"/>
              </p:cNvSpPr>
              <p:nvPr/>
            </p:nvSpPr>
            <p:spPr bwMode="auto">
              <a:xfrm>
                <a:off x="1200" y="2700"/>
                <a:ext cx="1075" cy="180"/>
              </a:xfrm>
              <a:prstGeom prst="rect">
                <a:avLst/>
              </a:prstGeom>
              <a:solidFill>
                <a:srgbClr val="00FF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8" name="Rectangle 12"/>
              <p:cNvSpPr>
                <a:spLocks noChangeArrowheads="1"/>
              </p:cNvSpPr>
              <p:nvPr/>
            </p:nvSpPr>
            <p:spPr bwMode="auto">
              <a:xfrm>
                <a:off x="1200" y="2609"/>
                <a:ext cx="1075" cy="91"/>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69" name="Rectangle 13"/>
              <p:cNvSpPr>
                <a:spLocks noChangeArrowheads="1"/>
              </p:cNvSpPr>
              <p:nvPr/>
            </p:nvSpPr>
            <p:spPr bwMode="auto">
              <a:xfrm>
                <a:off x="1200" y="2429"/>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0" name="Rectangle 14"/>
              <p:cNvSpPr>
                <a:spLocks noChangeArrowheads="1"/>
              </p:cNvSpPr>
              <p:nvPr/>
            </p:nvSpPr>
            <p:spPr bwMode="auto">
              <a:xfrm>
                <a:off x="1200" y="2248"/>
                <a:ext cx="1075" cy="181"/>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1" name="Rectangle 15"/>
              <p:cNvSpPr>
                <a:spLocks noChangeArrowheads="1"/>
              </p:cNvSpPr>
              <p:nvPr/>
            </p:nvSpPr>
            <p:spPr bwMode="auto">
              <a:xfrm>
                <a:off x="1200" y="2068"/>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2" name="Rectangle 16"/>
              <p:cNvSpPr>
                <a:spLocks noChangeArrowheads="1"/>
              </p:cNvSpPr>
              <p:nvPr/>
            </p:nvSpPr>
            <p:spPr bwMode="auto">
              <a:xfrm>
                <a:off x="1200" y="1887"/>
                <a:ext cx="1075" cy="181"/>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3" name="Rectangle 17"/>
              <p:cNvSpPr>
                <a:spLocks noChangeArrowheads="1"/>
              </p:cNvSpPr>
              <p:nvPr/>
            </p:nvSpPr>
            <p:spPr bwMode="auto">
              <a:xfrm>
                <a:off x="1200" y="1707"/>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4" name="Rectangle 18"/>
              <p:cNvSpPr>
                <a:spLocks noChangeArrowheads="1"/>
              </p:cNvSpPr>
              <p:nvPr/>
            </p:nvSpPr>
            <p:spPr bwMode="auto">
              <a:xfrm>
                <a:off x="1200" y="1526"/>
                <a:ext cx="1075" cy="181"/>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5" name="Rectangle 19"/>
              <p:cNvSpPr>
                <a:spLocks noChangeArrowheads="1"/>
              </p:cNvSpPr>
              <p:nvPr/>
            </p:nvSpPr>
            <p:spPr bwMode="auto">
              <a:xfrm>
                <a:off x="1200" y="1346"/>
                <a:ext cx="1075" cy="180"/>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6" name="Rectangle 20"/>
              <p:cNvSpPr>
                <a:spLocks noChangeArrowheads="1"/>
              </p:cNvSpPr>
              <p:nvPr/>
            </p:nvSpPr>
            <p:spPr bwMode="auto">
              <a:xfrm>
                <a:off x="1200" y="1165"/>
                <a:ext cx="1075" cy="181"/>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7" name="Rectangle 21"/>
              <p:cNvSpPr>
                <a:spLocks noChangeArrowheads="1"/>
              </p:cNvSpPr>
              <p:nvPr/>
            </p:nvSpPr>
            <p:spPr bwMode="auto">
              <a:xfrm>
                <a:off x="1200" y="985"/>
                <a:ext cx="1075" cy="180"/>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8" name="Rectangle 22"/>
              <p:cNvSpPr>
                <a:spLocks noChangeArrowheads="1"/>
              </p:cNvSpPr>
              <p:nvPr/>
            </p:nvSpPr>
            <p:spPr bwMode="auto">
              <a:xfrm>
                <a:off x="1200" y="804"/>
                <a:ext cx="1075" cy="181"/>
              </a:xfrm>
              <a:prstGeom prst="rect">
                <a:avLst/>
              </a:prstGeom>
              <a:solidFill>
                <a:srgbClr val="FFCC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0679" name="Rectangle 23"/>
              <p:cNvSpPr>
                <a:spLocks noChangeArrowheads="1"/>
              </p:cNvSpPr>
              <p:nvPr/>
            </p:nvSpPr>
            <p:spPr bwMode="auto">
              <a:xfrm>
                <a:off x="1200" y="624"/>
                <a:ext cx="1075" cy="180"/>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grpSp>
        <p:grpSp>
          <p:nvGrpSpPr>
            <p:cNvPr id="11270" name="Group 24"/>
            <p:cNvGrpSpPr>
              <a:grpSpLocks/>
            </p:cNvGrpSpPr>
            <p:nvPr/>
          </p:nvGrpSpPr>
          <p:grpSpPr bwMode="auto">
            <a:xfrm>
              <a:off x="2496" y="400"/>
              <a:ext cx="2842" cy="212"/>
              <a:chOff x="2496" y="448"/>
              <a:chExt cx="2842" cy="212"/>
            </a:xfrm>
          </p:grpSpPr>
          <p:sp>
            <p:nvSpPr>
              <p:cNvPr id="70681" name="Line 25"/>
              <p:cNvSpPr>
                <a:spLocks noChangeShapeType="1"/>
              </p:cNvSpPr>
              <p:nvPr/>
            </p:nvSpPr>
            <p:spPr bwMode="auto">
              <a:xfrm flipH="1">
                <a:off x="2496" y="576"/>
                <a:ext cx="1392" cy="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82" name="Text Box 26"/>
              <p:cNvSpPr txBox="1">
                <a:spLocks noChangeArrowheads="1"/>
              </p:cNvSpPr>
              <p:nvPr/>
            </p:nvSpPr>
            <p:spPr bwMode="auto">
              <a:xfrm>
                <a:off x="4002" y="448"/>
                <a:ext cx="133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CHILDREN IN CARE</a:t>
                </a:r>
                <a:endParaRPr lang="en-GB" altLang="en-US" sz="1600">
                  <a:solidFill>
                    <a:srgbClr val="000099"/>
                  </a:solidFill>
                  <a:effectLst>
                    <a:outerShdw blurRad="38100" dist="38100" dir="2700000" algn="tl">
                      <a:srgbClr val="000000"/>
                    </a:outerShdw>
                  </a:effectLst>
                </a:endParaRPr>
              </a:p>
            </p:txBody>
          </p:sp>
        </p:grpSp>
        <p:grpSp>
          <p:nvGrpSpPr>
            <p:cNvPr id="11271" name="Group 27"/>
            <p:cNvGrpSpPr>
              <a:grpSpLocks/>
            </p:cNvGrpSpPr>
            <p:nvPr/>
          </p:nvGrpSpPr>
          <p:grpSpPr bwMode="auto">
            <a:xfrm>
              <a:off x="2496" y="784"/>
              <a:ext cx="2817" cy="213"/>
              <a:chOff x="2496" y="784"/>
              <a:chExt cx="2817" cy="213"/>
            </a:xfrm>
          </p:grpSpPr>
          <p:sp>
            <p:nvSpPr>
              <p:cNvPr id="70684" name="Line 28"/>
              <p:cNvSpPr>
                <a:spLocks noChangeShapeType="1"/>
              </p:cNvSpPr>
              <p:nvPr/>
            </p:nvSpPr>
            <p:spPr bwMode="auto">
              <a:xfrm flipH="1" flipV="1">
                <a:off x="2496" y="816"/>
                <a:ext cx="1344" cy="4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85" name="Text Box 29"/>
              <p:cNvSpPr txBox="1">
                <a:spLocks noChangeArrowheads="1"/>
              </p:cNvSpPr>
              <p:nvPr/>
            </p:nvSpPr>
            <p:spPr bwMode="auto">
              <a:xfrm>
                <a:off x="3554" y="784"/>
                <a:ext cx="17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dirty="0">
                    <a:solidFill>
                      <a:srgbClr val="000099"/>
                    </a:solidFill>
                    <a:effectLst/>
                    <a:latin typeface="Arial" charset="0"/>
                  </a:rPr>
                  <a:t>CHILDREN WITH AN EHCP</a:t>
                </a:r>
                <a:endParaRPr lang="en-GB" altLang="en-US" sz="1600" dirty="0">
                  <a:solidFill>
                    <a:srgbClr val="000099"/>
                  </a:solidFill>
                  <a:effectLst>
                    <a:outerShdw blurRad="38100" dist="38100" dir="2700000" algn="tl">
                      <a:srgbClr val="000000"/>
                    </a:outerShdw>
                  </a:effectLst>
                </a:endParaRPr>
              </a:p>
            </p:txBody>
          </p:sp>
        </p:grpSp>
        <p:grpSp>
          <p:nvGrpSpPr>
            <p:cNvPr id="11272" name="Group 30"/>
            <p:cNvGrpSpPr>
              <a:grpSpLocks/>
            </p:cNvGrpSpPr>
            <p:nvPr/>
          </p:nvGrpSpPr>
          <p:grpSpPr bwMode="auto">
            <a:xfrm>
              <a:off x="2448" y="1104"/>
              <a:ext cx="2366" cy="327"/>
              <a:chOff x="2448" y="1104"/>
              <a:chExt cx="2366" cy="327"/>
            </a:xfrm>
          </p:grpSpPr>
          <p:sp>
            <p:nvSpPr>
              <p:cNvPr id="70687" name="Line 31"/>
              <p:cNvSpPr>
                <a:spLocks noChangeShapeType="1"/>
              </p:cNvSpPr>
              <p:nvPr/>
            </p:nvSpPr>
            <p:spPr bwMode="auto">
              <a:xfrm flipH="1" flipV="1">
                <a:off x="2448" y="1104"/>
                <a:ext cx="1488" cy="19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88" name="Text Box 32"/>
              <p:cNvSpPr txBox="1">
                <a:spLocks noChangeArrowheads="1"/>
              </p:cNvSpPr>
              <p:nvPr/>
            </p:nvSpPr>
            <p:spPr bwMode="auto">
              <a:xfrm>
                <a:off x="4054" y="1200"/>
                <a:ext cx="7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SIBLINGS</a:t>
                </a:r>
                <a:r>
                  <a:rPr lang="en-GB" altLang="en-US" sz="1800" b="1">
                    <a:effectLst/>
                    <a:latin typeface="Arial" charset="0"/>
                  </a:rPr>
                  <a:t> </a:t>
                </a:r>
                <a:endParaRPr lang="en-GB" altLang="en-US">
                  <a:effectLst>
                    <a:outerShdw blurRad="38100" dist="38100" dir="2700000" algn="tl">
                      <a:srgbClr val="000000"/>
                    </a:outerShdw>
                  </a:effectLst>
                </a:endParaRPr>
              </a:p>
            </p:txBody>
          </p:sp>
        </p:grpSp>
        <p:grpSp>
          <p:nvGrpSpPr>
            <p:cNvPr id="11273" name="Group 33"/>
            <p:cNvGrpSpPr>
              <a:grpSpLocks/>
            </p:cNvGrpSpPr>
            <p:nvPr/>
          </p:nvGrpSpPr>
          <p:grpSpPr bwMode="auto">
            <a:xfrm>
              <a:off x="2448" y="2416"/>
              <a:ext cx="2716" cy="212"/>
              <a:chOff x="2448" y="2416"/>
              <a:chExt cx="2716" cy="212"/>
            </a:xfrm>
          </p:grpSpPr>
          <p:sp>
            <p:nvSpPr>
              <p:cNvPr id="70690" name="Line 34"/>
              <p:cNvSpPr>
                <a:spLocks noChangeShapeType="1"/>
              </p:cNvSpPr>
              <p:nvPr/>
            </p:nvSpPr>
            <p:spPr bwMode="auto">
              <a:xfrm flipH="1" flipV="1">
                <a:off x="2448" y="2592"/>
                <a:ext cx="9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91" name="Text Box 35"/>
              <p:cNvSpPr txBox="1">
                <a:spLocks noChangeArrowheads="1"/>
              </p:cNvSpPr>
              <p:nvPr/>
            </p:nvSpPr>
            <p:spPr bwMode="auto">
              <a:xfrm>
                <a:off x="3727" y="2416"/>
                <a:ext cx="1437"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ADMISSION NUMBER</a:t>
                </a:r>
                <a:endParaRPr lang="en-GB" altLang="en-US" sz="1600">
                  <a:solidFill>
                    <a:srgbClr val="000099"/>
                  </a:solidFill>
                  <a:effectLst>
                    <a:outerShdw blurRad="38100" dist="38100" dir="2700000" algn="tl">
                      <a:srgbClr val="000000"/>
                    </a:outerShdw>
                  </a:effectLst>
                </a:endParaRPr>
              </a:p>
            </p:txBody>
          </p:sp>
        </p:grpSp>
        <p:grpSp>
          <p:nvGrpSpPr>
            <p:cNvPr id="11274" name="Group 36"/>
            <p:cNvGrpSpPr>
              <a:grpSpLocks/>
            </p:cNvGrpSpPr>
            <p:nvPr/>
          </p:nvGrpSpPr>
          <p:grpSpPr bwMode="auto">
            <a:xfrm>
              <a:off x="2448" y="3087"/>
              <a:ext cx="2561" cy="366"/>
              <a:chOff x="2448" y="3087"/>
              <a:chExt cx="2561" cy="366"/>
            </a:xfrm>
          </p:grpSpPr>
          <p:sp>
            <p:nvSpPr>
              <p:cNvPr id="70693" name="Line 37"/>
              <p:cNvSpPr>
                <a:spLocks noChangeShapeType="1"/>
              </p:cNvSpPr>
              <p:nvPr/>
            </p:nvSpPr>
            <p:spPr bwMode="auto">
              <a:xfrm flipH="1" flipV="1">
                <a:off x="2448" y="3168"/>
                <a:ext cx="545" cy="1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70694" name="Text Box 38"/>
              <p:cNvSpPr txBox="1">
                <a:spLocks noChangeArrowheads="1"/>
              </p:cNvSpPr>
              <p:nvPr/>
            </p:nvSpPr>
            <p:spPr bwMode="auto">
              <a:xfrm>
                <a:off x="3179" y="3087"/>
                <a:ext cx="1830"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PUPILS WHO WILL NOT BE </a:t>
                </a:r>
              </a:p>
              <a:p>
                <a:pPr>
                  <a:defRPr/>
                </a:pPr>
                <a:r>
                  <a:rPr lang="en-GB" altLang="en-US" sz="1600" b="1">
                    <a:solidFill>
                      <a:srgbClr val="000099"/>
                    </a:solidFill>
                    <a:effectLst/>
                    <a:latin typeface="Arial" charset="0"/>
                  </a:rPr>
                  <a:t>OFFERED PLACES</a:t>
                </a:r>
                <a:endParaRPr lang="en-GB" altLang="en-US" sz="1600">
                  <a:solidFill>
                    <a:srgbClr val="000099"/>
                  </a:solidFill>
                  <a:effectLst>
                    <a:outerShdw blurRad="38100" dist="38100" dir="2700000" algn="tl">
                      <a:srgbClr val="000000"/>
                    </a:outerShdw>
                  </a:effectLst>
                </a:endParaRPr>
              </a:p>
            </p:txBody>
          </p:sp>
        </p:grpSp>
        <p:grpSp>
          <p:nvGrpSpPr>
            <p:cNvPr id="11275" name="Group 39"/>
            <p:cNvGrpSpPr>
              <a:grpSpLocks/>
            </p:cNvGrpSpPr>
            <p:nvPr/>
          </p:nvGrpSpPr>
          <p:grpSpPr bwMode="auto">
            <a:xfrm>
              <a:off x="341" y="525"/>
              <a:ext cx="620" cy="3312"/>
              <a:chOff x="483" y="571"/>
              <a:chExt cx="621" cy="3312"/>
            </a:xfrm>
          </p:grpSpPr>
          <p:sp>
            <p:nvSpPr>
              <p:cNvPr id="70696" name="AutoShape 40"/>
              <p:cNvSpPr>
                <a:spLocks/>
              </p:cNvSpPr>
              <p:nvPr/>
            </p:nvSpPr>
            <p:spPr bwMode="auto">
              <a:xfrm>
                <a:off x="816" y="624"/>
                <a:ext cx="288" cy="2976"/>
              </a:xfrm>
              <a:prstGeom prst="leftBrace">
                <a:avLst>
                  <a:gd name="adj1" fmla="val 86111"/>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GB"/>
              </a:p>
            </p:txBody>
          </p:sp>
          <p:sp>
            <p:nvSpPr>
              <p:cNvPr id="70697" name="Text Box 41"/>
              <p:cNvSpPr txBox="1">
                <a:spLocks noChangeArrowheads="1"/>
              </p:cNvSpPr>
              <p:nvPr/>
            </p:nvSpPr>
            <p:spPr bwMode="auto">
              <a:xfrm rot="-5353195">
                <a:off x="-1067" y="2121"/>
                <a:ext cx="3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GB" altLang="en-US" sz="1600" b="1">
                    <a:solidFill>
                      <a:srgbClr val="000099"/>
                    </a:solidFill>
                    <a:effectLst/>
                    <a:latin typeface="Arial" charset="0"/>
                  </a:rPr>
                  <a:t>ALL PREFERENCES</a:t>
                </a:r>
                <a:endParaRPr lang="en-GB" altLang="en-US" sz="1600">
                  <a:solidFill>
                    <a:srgbClr val="000099"/>
                  </a:solidFill>
                  <a:effectLst>
                    <a:outerShdw blurRad="38100" dist="38100" dir="2700000" algn="tl">
                      <a:srgbClr val="000000"/>
                    </a:outerShdw>
                  </a:effectLst>
                </a:endParaRPr>
              </a:p>
            </p:txBody>
          </p:sp>
        </p:grpSp>
      </p:grpSp>
      <p:sp>
        <p:nvSpPr>
          <p:cNvPr id="11267" name="Text Box 42"/>
          <p:cNvSpPr txBox="1">
            <a:spLocks noChangeArrowheads="1"/>
          </p:cNvSpPr>
          <p:nvPr/>
        </p:nvSpPr>
        <p:spPr bwMode="auto">
          <a:xfrm>
            <a:off x="971550" y="404813"/>
            <a:ext cx="6985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1600" b="1">
                <a:effectLst/>
                <a:latin typeface="Arial" charset="0"/>
              </a:rPr>
              <a:t>THE ADMISSION NUMBER IS APPLIED TO DETERMINE WHO IS OFFERED A PLACE</a:t>
            </a:r>
          </a:p>
        </p:txBody>
      </p:sp>
    </p:spTree>
  </p:cSld>
  <p:clrMapOvr>
    <a:masterClrMapping/>
  </p:clrMapOvr>
  <p:transition>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10" name="Group 2"/>
          <p:cNvGrpSpPr>
            <a:grpSpLocks/>
          </p:cNvGrpSpPr>
          <p:nvPr/>
        </p:nvGrpSpPr>
        <p:grpSpPr bwMode="auto">
          <a:xfrm>
            <a:off x="533400" y="2325688"/>
            <a:ext cx="2476500" cy="4343400"/>
            <a:chOff x="336" y="480"/>
            <a:chExt cx="1560" cy="2736"/>
          </a:xfrm>
        </p:grpSpPr>
        <p:sp>
          <p:nvSpPr>
            <p:cNvPr id="68611" name="Rectangle 3"/>
            <p:cNvSpPr>
              <a:spLocks noChangeArrowheads="1"/>
            </p:cNvSpPr>
            <p:nvPr/>
          </p:nvSpPr>
          <p:spPr bwMode="auto">
            <a:xfrm>
              <a:off x="336" y="2981"/>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2" name="Rectangle 4"/>
            <p:cNvSpPr>
              <a:spLocks noChangeArrowheads="1"/>
            </p:cNvSpPr>
            <p:nvPr/>
          </p:nvSpPr>
          <p:spPr bwMode="auto">
            <a:xfrm>
              <a:off x="336" y="2745"/>
              <a:ext cx="624" cy="23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3" name="Rectangle 5"/>
            <p:cNvSpPr>
              <a:spLocks noChangeArrowheads="1"/>
            </p:cNvSpPr>
            <p:nvPr/>
          </p:nvSpPr>
          <p:spPr bwMode="auto">
            <a:xfrm>
              <a:off x="336" y="2510"/>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4" name="Rectangle 6"/>
            <p:cNvSpPr>
              <a:spLocks noChangeArrowheads="1"/>
            </p:cNvSpPr>
            <p:nvPr/>
          </p:nvSpPr>
          <p:spPr bwMode="auto">
            <a:xfrm>
              <a:off x="336" y="2275"/>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5" name="Rectangle 7"/>
            <p:cNvSpPr>
              <a:spLocks noChangeArrowheads="1"/>
            </p:cNvSpPr>
            <p:nvPr/>
          </p:nvSpPr>
          <p:spPr bwMode="auto">
            <a:xfrm>
              <a:off x="336" y="2197"/>
              <a:ext cx="624" cy="78"/>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6" name="Rectangle 8"/>
            <p:cNvSpPr>
              <a:spLocks noChangeArrowheads="1"/>
            </p:cNvSpPr>
            <p:nvPr/>
          </p:nvSpPr>
          <p:spPr bwMode="auto">
            <a:xfrm>
              <a:off x="336" y="1962"/>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7" name="Rectangle 9"/>
            <p:cNvSpPr>
              <a:spLocks noChangeArrowheads="1"/>
            </p:cNvSpPr>
            <p:nvPr/>
          </p:nvSpPr>
          <p:spPr bwMode="auto">
            <a:xfrm>
              <a:off x="336" y="1726"/>
              <a:ext cx="624" cy="23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8" name="Rectangle 10"/>
            <p:cNvSpPr>
              <a:spLocks noChangeArrowheads="1"/>
            </p:cNvSpPr>
            <p:nvPr/>
          </p:nvSpPr>
          <p:spPr bwMode="auto">
            <a:xfrm>
              <a:off x="336" y="1491"/>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19" name="Rectangle 11"/>
            <p:cNvSpPr>
              <a:spLocks noChangeArrowheads="1"/>
            </p:cNvSpPr>
            <p:nvPr/>
          </p:nvSpPr>
          <p:spPr bwMode="auto">
            <a:xfrm>
              <a:off x="336" y="1412"/>
              <a:ext cx="624" cy="7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0" name="Rectangle 12"/>
            <p:cNvSpPr>
              <a:spLocks noChangeArrowheads="1"/>
            </p:cNvSpPr>
            <p:nvPr/>
          </p:nvSpPr>
          <p:spPr bwMode="auto">
            <a:xfrm>
              <a:off x="336" y="1178"/>
              <a:ext cx="624" cy="234"/>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1" name="Rectangle 13"/>
            <p:cNvSpPr>
              <a:spLocks noChangeArrowheads="1"/>
            </p:cNvSpPr>
            <p:nvPr/>
          </p:nvSpPr>
          <p:spPr bwMode="auto">
            <a:xfrm>
              <a:off x="336" y="943"/>
              <a:ext cx="624" cy="23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2" name="Rectangle 14"/>
            <p:cNvSpPr>
              <a:spLocks noChangeArrowheads="1"/>
            </p:cNvSpPr>
            <p:nvPr/>
          </p:nvSpPr>
          <p:spPr bwMode="auto">
            <a:xfrm>
              <a:off x="336" y="864"/>
              <a:ext cx="624" cy="79"/>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2344" name="WordArt 15"/>
            <p:cNvSpPr>
              <a:spLocks noChangeArrowheads="1" noChangeShapeType="1"/>
            </p:cNvSpPr>
            <p:nvPr/>
          </p:nvSpPr>
          <p:spPr bwMode="auto">
            <a:xfrm>
              <a:off x="384" y="480"/>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A</a:t>
              </a:r>
            </a:p>
          </p:txBody>
        </p:sp>
        <p:grpSp>
          <p:nvGrpSpPr>
            <p:cNvPr id="12345" name="Group 16"/>
            <p:cNvGrpSpPr>
              <a:grpSpLocks/>
            </p:cNvGrpSpPr>
            <p:nvPr/>
          </p:nvGrpSpPr>
          <p:grpSpPr bwMode="auto">
            <a:xfrm>
              <a:off x="1104" y="1392"/>
              <a:ext cx="792" cy="324"/>
              <a:chOff x="1104" y="1392"/>
              <a:chExt cx="792" cy="324"/>
            </a:xfrm>
          </p:grpSpPr>
          <p:sp>
            <p:nvSpPr>
              <p:cNvPr id="12346" name="WordArt 17"/>
              <p:cNvSpPr>
                <a:spLocks noChangeArrowheads="1" noChangeShapeType="1"/>
              </p:cNvSpPr>
              <p:nvPr/>
            </p:nvSpPr>
            <p:spPr bwMode="auto">
              <a:xfrm>
                <a:off x="1152" y="1584"/>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2nd preference</a:t>
                </a:r>
              </a:p>
            </p:txBody>
          </p:sp>
          <p:sp>
            <p:nvSpPr>
              <p:cNvPr id="68626" name="Line 18"/>
              <p:cNvSpPr>
                <a:spLocks noChangeShapeType="1"/>
              </p:cNvSpPr>
              <p:nvPr/>
            </p:nvSpPr>
            <p:spPr bwMode="auto">
              <a:xfrm flipH="1" flipV="1">
                <a:off x="1104" y="1392"/>
                <a:ext cx="403" cy="11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grpSp>
        <p:nvGrpSpPr>
          <p:cNvPr id="68627" name="Group 19"/>
          <p:cNvGrpSpPr>
            <a:grpSpLocks/>
          </p:cNvGrpSpPr>
          <p:nvPr/>
        </p:nvGrpSpPr>
        <p:grpSpPr bwMode="auto">
          <a:xfrm>
            <a:off x="3395663" y="2554288"/>
            <a:ext cx="2400300" cy="4114800"/>
            <a:chOff x="2064" y="432"/>
            <a:chExt cx="1512" cy="2592"/>
          </a:xfrm>
        </p:grpSpPr>
        <p:sp>
          <p:nvSpPr>
            <p:cNvPr id="68628" name="Rectangle 20"/>
            <p:cNvSpPr>
              <a:spLocks noChangeArrowheads="1"/>
            </p:cNvSpPr>
            <p:nvPr/>
          </p:nvSpPr>
          <p:spPr bwMode="auto">
            <a:xfrm>
              <a:off x="2064" y="2848"/>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29" name="Rectangle 21"/>
            <p:cNvSpPr>
              <a:spLocks noChangeArrowheads="1"/>
            </p:cNvSpPr>
            <p:nvPr/>
          </p:nvSpPr>
          <p:spPr bwMode="auto">
            <a:xfrm>
              <a:off x="2064" y="2672"/>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0" name="Rectangle 22"/>
            <p:cNvSpPr>
              <a:spLocks noChangeArrowheads="1"/>
            </p:cNvSpPr>
            <p:nvPr/>
          </p:nvSpPr>
          <p:spPr bwMode="auto">
            <a:xfrm>
              <a:off x="2064" y="2496"/>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1" name="Rectangle 23"/>
            <p:cNvSpPr>
              <a:spLocks noChangeArrowheads="1"/>
            </p:cNvSpPr>
            <p:nvPr/>
          </p:nvSpPr>
          <p:spPr bwMode="auto">
            <a:xfrm>
              <a:off x="2064" y="2437"/>
              <a:ext cx="624" cy="59"/>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2" name="Rectangle 24"/>
            <p:cNvSpPr>
              <a:spLocks noChangeArrowheads="1"/>
            </p:cNvSpPr>
            <p:nvPr/>
          </p:nvSpPr>
          <p:spPr bwMode="auto">
            <a:xfrm>
              <a:off x="2064" y="2261"/>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3" name="Rectangle 25"/>
            <p:cNvSpPr>
              <a:spLocks noChangeArrowheads="1"/>
            </p:cNvSpPr>
            <p:nvPr/>
          </p:nvSpPr>
          <p:spPr bwMode="auto">
            <a:xfrm>
              <a:off x="2064" y="2085"/>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4" name="Rectangle 26"/>
            <p:cNvSpPr>
              <a:spLocks noChangeArrowheads="1"/>
            </p:cNvSpPr>
            <p:nvPr/>
          </p:nvSpPr>
          <p:spPr bwMode="auto">
            <a:xfrm>
              <a:off x="2064" y="1909"/>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5" name="Rectangle 27"/>
            <p:cNvSpPr>
              <a:spLocks noChangeArrowheads="1"/>
            </p:cNvSpPr>
            <p:nvPr/>
          </p:nvSpPr>
          <p:spPr bwMode="auto">
            <a:xfrm>
              <a:off x="2064" y="1734"/>
              <a:ext cx="624" cy="17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6" name="Rectangle 28"/>
            <p:cNvSpPr>
              <a:spLocks noChangeArrowheads="1"/>
            </p:cNvSpPr>
            <p:nvPr/>
          </p:nvSpPr>
          <p:spPr bwMode="auto">
            <a:xfrm>
              <a:off x="2064" y="1675"/>
              <a:ext cx="624" cy="5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7" name="Rectangle 29"/>
            <p:cNvSpPr>
              <a:spLocks noChangeArrowheads="1"/>
            </p:cNvSpPr>
            <p:nvPr/>
          </p:nvSpPr>
          <p:spPr bwMode="auto">
            <a:xfrm>
              <a:off x="2064" y="1488"/>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8" name="Rectangle 30"/>
            <p:cNvSpPr>
              <a:spLocks noChangeArrowheads="1"/>
            </p:cNvSpPr>
            <p:nvPr/>
          </p:nvSpPr>
          <p:spPr bwMode="auto">
            <a:xfrm>
              <a:off x="2064" y="1322"/>
              <a:ext cx="624" cy="177"/>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39" name="Rectangle 31"/>
            <p:cNvSpPr>
              <a:spLocks noChangeArrowheads="1"/>
            </p:cNvSpPr>
            <p:nvPr/>
          </p:nvSpPr>
          <p:spPr bwMode="auto">
            <a:xfrm>
              <a:off x="2064" y="1147"/>
              <a:ext cx="624" cy="17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0" name="Rectangle 32"/>
            <p:cNvSpPr>
              <a:spLocks noChangeArrowheads="1"/>
            </p:cNvSpPr>
            <p:nvPr/>
          </p:nvSpPr>
          <p:spPr bwMode="auto">
            <a:xfrm>
              <a:off x="2064" y="970"/>
              <a:ext cx="624" cy="177"/>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1" name="Rectangle 33"/>
            <p:cNvSpPr>
              <a:spLocks noChangeArrowheads="1"/>
            </p:cNvSpPr>
            <p:nvPr/>
          </p:nvSpPr>
          <p:spPr bwMode="auto">
            <a:xfrm>
              <a:off x="2064" y="912"/>
              <a:ext cx="624" cy="58"/>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2328" name="WordArt 34"/>
            <p:cNvSpPr>
              <a:spLocks noChangeArrowheads="1" noChangeShapeType="1"/>
            </p:cNvSpPr>
            <p:nvPr/>
          </p:nvSpPr>
          <p:spPr bwMode="auto">
            <a:xfrm>
              <a:off x="2160" y="432"/>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B</a:t>
              </a:r>
            </a:p>
          </p:txBody>
        </p:sp>
        <p:grpSp>
          <p:nvGrpSpPr>
            <p:cNvPr id="12329" name="Group 35"/>
            <p:cNvGrpSpPr>
              <a:grpSpLocks/>
            </p:cNvGrpSpPr>
            <p:nvPr/>
          </p:nvGrpSpPr>
          <p:grpSpPr bwMode="auto">
            <a:xfrm>
              <a:off x="2832" y="1632"/>
              <a:ext cx="744" cy="228"/>
              <a:chOff x="2976" y="1632"/>
              <a:chExt cx="744" cy="228"/>
            </a:xfrm>
          </p:grpSpPr>
          <p:sp>
            <p:nvSpPr>
              <p:cNvPr id="12330" name="WordArt 36"/>
              <p:cNvSpPr>
                <a:spLocks noChangeArrowheads="1" noChangeShapeType="1"/>
              </p:cNvSpPr>
              <p:nvPr/>
            </p:nvSpPr>
            <p:spPr bwMode="auto">
              <a:xfrm>
                <a:off x="2976" y="1728"/>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1st preference</a:t>
                </a:r>
              </a:p>
            </p:txBody>
          </p:sp>
          <p:sp>
            <p:nvSpPr>
              <p:cNvPr id="68645" name="Line 37"/>
              <p:cNvSpPr>
                <a:spLocks noChangeShapeType="1"/>
              </p:cNvSpPr>
              <p:nvPr/>
            </p:nvSpPr>
            <p:spPr bwMode="auto">
              <a:xfrm flipH="1" flipV="1">
                <a:off x="2976" y="1632"/>
                <a:ext cx="403" cy="5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grpSp>
        <p:nvGrpSpPr>
          <p:cNvPr id="68646" name="Group 38"/>
          <p:cNvGrpSpPr>
            <a:grpSpLocks/>
          </p:cNvGrpSpPr>
          <p:nvPr/>
        </p:nvGrpSpPr>
        <p:grpSpPr bwMode="auto">
          <a:xfrm>
            <a:off x="5486400" y="1868488"/>
            <a:ext cx="2382838" cy="4800600"/>
            <a:chOff x="3360" y="240"/>
            <a:chExt cx="1501" cy="3024"/>
          </a:xfrm>
        </p:grpSpPr>
        <p:sp>
          <p:nvSpPr>
            <p:cNvPr id="68647" name="Rectangle 39"/>
            <p:cNvSpPr>
              <a:spLocks noChangeArrowheads="1"/>
            </p:cNvSpPr>
            <p:nvPr/>
          </p:nvSpPr>
          <p:spPr bwMode="auto">
            <a:xfrm>
              <a:off x="4128" y="3081"/>
              <a:ext cx="672" cy="183"/>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8" name="Rectangle 40"/>
            <p:cNvSpPr>
              <a:spLocks noChangeArrowheads="1"/>
            </p:cNvSpPr>
            <p:nvPr/>
          </p:nvSpPr>
          <p:spPr bwMode="auto">
            <a:xfrm>
              <a:off x="4128" y="2899"/>
              <a:ext cx="672" cy="182"/>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49" name="Rectangle 41"/>
            <p:cNvSpPr>
              <a:spLocks noChangeArrowheads="1"/>
            </p:cNvSpPr>
            <p:nvPr/>
          </p:nvSpPr>
          <p:spPr bwMode="auto">
            <a:xfrm>
              <a:off x="4128" y="2716"/>
              <a:ext cx="672" cy="183"/>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0" name="Rectangle 42"/>
            <p:cNvSpPr>
              <a:spLocks noChangeArrowheads="1"/>
            </p:cNvSpPr>
            <p:nvPr/>
          </p:nvSpPr>
          <p:spPr bwMode="auto">
            <a:xfrm>
              <a:off x="4128" y="2655"/>
              <a:ext cx="672" cy="61"/>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1" name="Rectangle 43"/>
            <p:cNvSpPr>
              <a:spLocks noChangeArrowheads="1"/>
            </p:cNvSpPr>
            <p:nvPr/>
          </p:nvSpPr>
          <p:spPr bwMode="auto">
            <a:xfrm>
              <a:off x="4128" y="2473"/>
              <a:ext cx="672" cy="182"/>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2" name="Rectangle 44"/>
            <p:cNvSpPr>
              <a:spLocks noChangeArrowheads="1"/>
            </p:cNvSpPr>
            <p:nvPr/>
          </p:nvSpPr>
          <p:spPr bwMode="auto">
            <a:xfrm>
              <a:off x="4128" y="2412"/>
              <a:ext cx="672" cy="61"/>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3" name="Rectangle 45"/>
            <p:cNvSpPr>
              <a:spLocks noChangeArrowheads="1"/>
            </p:cNvSpPr>
            <p:nvPr/>
          </p:nvSpPr>
          <p:spPr bwMode="auto">
            <a:xfrm>
              <a:off x="4128" y="2229"/>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4" name="Rectangle 46"/>
            <p:cNvSpPr>
              <a:spLocks noChangeArrowheads="1"/>
            </p:cNvSpPr>
            <p:nvPr/>
          </p:nvSpPr>
          <p:spPr bwMode="auto">
            <a:xfrm>
              <a:off x="4128" y="2046"/>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5" name="Rectangle 47"/>
            <p:cNvSpPr>
              <a:spLocks noChangeArrowheads="1"/>
            </p:cNvSpPr>
            <p:nvPr/>
          </p:nvSpPr>
          <p:spPr bwMode="auto">
            <a:xfrm>
              <a:off x="4128" y="1864"/>
              <a:ext cx="672" cy="182"/>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6" name="Rectangle 48"/>
            <p:cNvSpPr>
              <a:spLocks noChangeArrowheads="1"/>
            </p:cNvSpPr>
            <p:nvPr/>
          </p:nvSpPr>
          <p:spPr bwMode="auto">
            <a:xfrm>
              <a:off x="4128" y="1681"/>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7" name="Rectangle 49"/>
            <p:cNvSpPr>
              <a:spLocks noChangeArrowheads="1"/>
            </p:cNvSpPr>
            <p:nvPr/>
          </p:nvSpPr>
          <p:spPr bwMode="auto">
            <a:xfrm>
              <a:off x="4128" y="1499"/>
              <a:ext cx="672" cy="182"/>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8" name="Rectangle 50"/>
            <p:cNvSpPr>
              <a:spLocks noChangeArrowheads="1"/>
            </p:cNvSpPr>
            <p:nvPr/>
          </p:nvSpPr>
          <p:spPr bwMode="auto">
            <a:xfrm>
              <a:off x="4128" y="1316"/>
              <a:ext cx="672" cy="183"/>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59" name="Rectangle 51"/>
            <p:cNvSpPr>
              <a:spLocks noChangeArrowheads="1"/>
            </p:cNvSpPr>
            <p:nvPr/>
          </p:nvSpPr>
          <p:spPr bwMode="auto">
            <a:xfrm>
              <a:off x="4128" y="1133"/>
              <a:ext cx="672" cy="183"/>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60" name="Rectangle 52"/>
            <p:cNvSpPr>
              <a:spLocks noChangeArrowheads="1"/>
            </p:cNvSpPr>
            <p:nvPr/>
          </p:nvSpPr>
          <p:spPr bwMode="auto">
            <a:xfrm>
              <a:off x="4128" y="951"/>
              <a:ext cx="672" cy="182"/>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8661" name="Rectangle 53"/>
            <p:cNvSpPr>
              <a:spLocks noChangeArrowheads="1"/>
            </p:cNvSpPr>
            <p:nvPr/>
          </p:nvSpPr>
          <p:spPr bwMode="auto">
            <a:xfrm>
              <a:off x="4128" y="768"/>
              <a:ext cx="672" cy="183"/>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2310" name="WordArt 54"/>
            <p:cNvSpPr>
              <a:spLocks noChangeArrowheads="1" noChangeShapeType="1"/>
            </p:cNvSpPr>
            <p:nvPr/>
          </p:nvSpPr>
          <p:spPr bwMode="auto">
            <a:xfrm>
              <a:off x="4320" y="240"/>
              <a:ext cx="541" cy="195"/>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C</a:t>
              </a:r>
            </a:p>
          </p:txBody>
        </p:sp>
        <p:grpSp>
          <p:nvGrpSpPr>
            <p:cNvPr id="12311" name="Group 55"/>
            <p:cNvGrpSpPr>
              <a:grpSpLocks/>
            </p:cNvGrpSpPr>
            <p:nvPr/>
          </p:nvGrpSpPr>
          <p:grpSpPr bwMode="auto">
            <a:xfrm>
              <a:off x="3360" y="2640"/>
              <a:ext cx="720" cy="226"/>
              <a:chOff x="3360" y="2688"/>
              <a:chExt cx="720" cy="178"/>
            </a:xfrm>
          </p:grpSpPr>
          <p:sp>
            <p:nvSpPr>
              <p:cNvPr id="12312" name="WordArt 56"/>
              <p:cNvSpPr>
                <a:spLocks noChangeArrowheads="1" noChangeShapeType="1"/>
              </p:cNvSpPr>
              <p:nvPr/>
            </p:nvSpPr>
            <p:spPr bwMode="auto">
              <a:xfrm>
                <a:off x="3360" y="2736"/>
                <a:ext cx="579" cy="130"/>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3rd preference</a:t>
                </a:r>
              </a:p>
            </p:txBody>
          </p:sp>
          <p:sp>
            <p:nvSpPr>
              <p:cNvPr id="68665" name="Line 57"/>
              <p:cNvSpPr>
                <a:spLocks noChangeShapeType="1"/>
              </p:cNvSpPr>
              <p:nvPr/>
            </p:nvSpPr>
            <p:spPr bwMode="auto">
              <a:xfrm>
                <a:off x="3744" y="2688"/>
                <a:ext cx="33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sp>
        <p:nvSpPr>
          <p:cNvPr id="12293" name="Text Box 71"/>
          <p:cNvSpPr txBox="1">
            <a:spLocks noChangeArrowheads="1"/>
          </p:cNvSpPr>
          <p:nvPr/>
        </p:nvSpPr>
        <p:spPr bwMode="auto">
          <a:xfrm>
            <a:off x="323850" y="188913"/>
            <a:ext cx="842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WHAT DOES EQUAL PREFERENCES MEAN?</a:t>
            </a:r>
          </a:p>
        </p:txBody>
      </p:sp>
      <p:sp>
        <p:nvSpPr>
          <p:cNvPr id="12294" name="Text Box 73"/>
          <p:cNvSpPr txBox="1">
            <a:spLocks noChangeArrowheads="1"/>
          </p:cNvSpPr>
          <p:nvPr/>
        </p:nvSpPr>
        <p:spPr bwMode="auto">
          <a:xfrm>
            <a:off x="395288" y="620713"/>
            <a:ext cx="82804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THIS MEANS THAT WE GIVE EQUAL VALUE TO ALL PREFERENCES WHEN DRAWING UP THE STACKS AND ONLY LATER ON WILL THE ORDER OF </a:t>
            </a:r>
            <a:r>
              <a:rPr kumimoji="0" lang="en-GB" altLang="en-US" sz="1600" b="1" u="sng">
                <a:effectLst/>
                <a:latin typeface="Arial" charset="0"/>
              </a:rPr>
              <a:t>YOUR</a:t>
            </a:r>
            <a:r>
              <a:rPr kumimoji="0" lang="en-GB" altLang="en-US" sz="1600" b="1">
                <a:effectLst/>
                <a:latin typeface="Arial" charset="0"/>
              </a:rPr>
              <a:t> PREFERENCES BE TAKEN INTO ACCOUNT.</a:t>
            </a: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additive="base">
                                        <p:cTn id="7" dur="500" fill="hold"/>
                                        <p:tgtEl>
                                          <p:spTgt spid="68610"/>
                                        </p:tgtEl>
                                        <p:attrNameLst>
                                          <p:attrName>ppt_x</p:attrName>
                                        </p:attrNameLst>
                                      </p:cBhvr>
                                      <p:tavLst>
                                        <p:tav tm="0">
                                          <p:val>
                                            <p:strVal val="0-#ppt_w/2"/>
                                          </p:val>
                                        </p:tav>
                                        <p:tav tm="100000">
                                          <p:val>
                                            <p:strVal val="#ppt_x"/>
                                          </p:val>
                                        </p:tav>
                                      </p:tavLst>
                                    </p:anim>
                                    <p:anim calcmode="lin" valueType="num">
                                      <p:cBhvr additive="base">
                                        <p:cTn id="8" dur="500" fill="hold"/>
                                        <p:tgtEl>
                                          <p:spTgt spid="6861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68627"/>
                                        </p:tgtEl>
                                        <p:attrNameLst>
                                          <p:attrName>style.visibility</p:attrName>
                                        </p:attrNameLst>
                                      </p:cBhvr>
                                      <p:to>
                                        <p:strVal val="visible"/>
                                      </p:to>
                                    </p:set>
                                    <p:anim calcmode="lin" valueType="num">
                                      <p:cBhvr additive="base">
                                        <p:cTn id="13" dur="500" fill="hold"/>
                                        <p:tgtEl>
                                          <p:spTgt spid="68627"/>
                                        </p:tgtEl>
                                        <p:attrNameLst>
                                          <p:attrName>ppt_x</p:attrName>
                                        </p:attrNameLst>
                                      </p:cBhvr>
                                      <p:tavLst>
                                        <p:tav tm="0">
                                          <p:val>
                                            <p:strVal val="#ppt_x"/>
                                          </p:val>
                                        </p:tav>
                                        <p:tav tm="100000">
                                          <p:val>
                                            <p:strVal val="#ppt_x"/>
                                          </p:val>
                                        </p:tav>
                                      </p:tavLst>
                                    </p:anim>
                                    <p:anim calcmode="lin" valueType="num">
                                      <p:cBhvr additive="base">
                                        <p:cTn id="14" dur="500" fill="hold"/>
                                        <p:tgtEl>
                                          <p:spTgt spid="68627"/>
                                        </p:tgtEl>
                                        <p:attrNameLst>
                                          <p:attrName>ppt_y</p:attrName>
                                        </p:attrNameLst>
                                      </p:cBhvr>
                                      <p:tavLst>
                                        <p:tav tm="0">
                                          <p:val>
                                            <p:strVal val="0-#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68646"/>
                                        </p:tgtEl>
                                        <p:attrNameLst>
                                          <p:attrName>style.visibility</p:attrName>
                                        </p:attrNameLst>
                                      </p:cBhvr>
                                      <p:to>
                                        <p:strVal val="visible"/>
                                      </p:to>
                                    </p:set>
                                    <p:anim calcmode="lin" valueType="num">
                                      <p:cBhvr additive="base">
                                        <p:cTn id="19" dur="500" fill="hold"/>
                                        <p:tgtEl>
                                          <p:spTgt spid="68646"/>
                                        </p:tgtEl>
                                        <p:attrNameLst>
                                          <p:attrName>ppt_x</p:attrName>
                                        </p:attrNameLst>
                                      </p:cBhvr>
                                      <p:tavLst>
                                        <p:tav tm="0">
                                          <p:val>
                                            <p:strVal val="1+#ppt_w/2"/>
                                          </p:val>
                                        </p:tav>
                                        <p:tav tm="100000">
                                          <p:val>
                                            <p:strVal val="#ppt_x"/>
                                          </p:val>
                                        </p:tav>
                                      </p:tavLst>
                                    </p:anim>
                                    <p:anim calcmode="lin" valueType="num">
                                      <p:cBhvr additive="base">
                                        <p:cTn id="20" dur="500" fill="hold"/>
                                        <p:tgtEl>
                                          <p:spTgt spid="686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42"/>
          <p:cNvGrpSpPr>
            <a:grpSpLocks/>
          </p:cNvGrpSpPr>
          <p:nvPr/>
        </p:nvGrpSpPr>
        <p:grpSpPr bwMode="auto">
          <a:xfrm>
            <a:off x="539750" y="2276475"/>
            <a:ext cx="2689225" cy="4343400"/>
            <a:chOff x="70" y="1298"/>
            <a:chExt cx="1694" cy="2736"/>
          </a:xfrm>
        </p:grpSpPr>
        <p:sp>
          <p:nvSpPr>
            <p:cNvPr id="71685" name="Rectangle 5"/>
            <p:cNvSpPr>
              <a:spLocks noChangeArrowheads="1"/>
            </p:cNvSpPr>
            <p:nvPr/>
          </p:nvSpPr>
          <p:spPr bwMode="auto">
            <a:xfrm>
              <a:off x="1020" y="3799"/>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6" name="Rectangle 6"/>
            <p:cNvSpPr>
              <a:spLocks noChangeArrowheads="1"/>
            </p:cNvSpPr>
            <p:nvPr/>
          </p:nvSpPr>
          <p:spPr bwMode="auto">
            <a:xfrm>
              <a:off x="1020" y="3563"/>
              <a:ext cx="624" cy="23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7" name="Rectangle 7"/>
            <p:cNvSpPr>
              <a:spLocks noChangeArrowheads="1"/>
            </p:cNvSpPr>
            <p:nvPr/>
          </p:nvSpPr>
          <p:spPr bwMode="auto">
            <a:xfrm>
              <a:off x="1020" y="3328"/>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8" name="Rectangle 8"/>
            <p:cNvSpPr>
              <a:spLocks noChangeArrowheads="1"/>
            </p:cNvSpPr>
            <p:nvPr/>
          </p:nvSpPr>
          <p:spPr bwMode="auto">
            <a:xfrm>
              <a:off x="1020" y="3093"/>
              <a:ext cx="624" cy="235"/>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89" name="Rectangle 9"/>
            <p:cNvSpPr>
              <a:spLocks noChangeArrowheads="1"/>
            </p:cNvSpPr>
            <p:nvPr/>
          </p:nvSpPr>
          <p:spPr bwMode="auto">
            <a:xfrm>
              <a:off x="1020" y="3015"/>
              <a:ext cx="624" cy="78"/>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0" name="Rectangle 10"/>
            <p:cNvSpPr>
              <a:spLocks noChangeArrowheads="1"/>
            </p:cNvSpPr>
            <p:nvPr/>
          </p:nvSpPr>
          <p:spPr bwMode="auto">
            <a:xfrm>
              <a:off x="1020" y="2780"/>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1" name="Rectangle 11"/>
            <p:cNvSpPr>
              <a:spLocks noChangeArrowheads="1"/>
            </p:cNvSpPr>
            <p:nvPr/>
          </p:nvSpPr>
          <p:spPr bwMode="auto">
            <a:xfrm>
              <a:off x="1020" y="2544"/>
              <a:ext cx="624" cy="23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2" name="Rectangle 12"/>
            <p:cNvSpPr>
              <a:spLocks noChangeArrowheads="1"/>
            </p:cNvSpPr>
            <p:nvPr/>
          </p:nvSpPr>
          <p:spPr bwMode="auto">
            <a:xfrm>
              <a:off x="1020" y="2309"/>
              <a:ext cx="624" cy="23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3" name="Rectangle 13"/>
            <p:cNvSpPr>
              <a:spLocks noChangeArrowheads="1"/>
            </p:cNvSpPr>
            <p:nvPr/>
          </p:nvSpPr>
          <p:spPr bwMode="auto">
            <a:xfrm>
              <a:off x="1020" y="2230"/>
              <a:ext cx="624" cy="7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4" name="Rectangle 14"/>
            <p:cNvSpPr>
              <a:spLocks noChangeArrowheads="1"/>
            </p:cNvSpPr>
            <p:nvPr/>
          </p:nvSpPr>
          <p:spPr bwMode="auto">
            <a:xfrm>
              <a:off x="1020" y="1996"/>
              <a:ext cx="624" cy="234"/>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5" name="Rectangle 15"/>
            <p:cNvSpPr>
              <a:spLocks noChangeArrowheads="1"/>
            </p:cNvSpPr>
            <p:nvPr/>
          </p:nvSpPr>
          <p:spPr bwMode="auto">
            <a:xfrm>
              <a:off x="1020" y="1761"/>
              <a:ext cx="624" cy="23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696" name="Rectangle 16"/>
            <p:cNvSpPr>
              <a:spLocks noChangeArrowheads="1"/>
            </p:cNvSpPr>
            <p:nvPr/>
          </p:nvSpPr>
          <p:spPr bwMode="auto">
            <a:xfrm>
              <a:off x="1020" y="1682"/>
              <a:ext cx="624" cy="79"/>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3350" name="WordArt 17"/>
            <p:cNvSpPr>
              <a:spLocks noChangeArrowheads="1" noChangeShapeType="1"/>
            </p:cNvSpPr>
            <p:nvPr/>
          </p:nvSpPr>
          <p:spPr bwMode="auto">
            <a:xfrm>
              <a:off x="1068" y="1298"/>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A</a:t>
              </a:r>
            </a:p>
          </p:txBody>
        </p:sp>
        <p:sp>
          <p:nvSpPr>
            <p:cNvPr id="13351" name="WordArt 19"/>
            <p:cNvSpPr>
              <a:spLocks noChangeArrowheads="1" noChangeShapeType="1"/>
            </p:cNvSpPr>
            <p:nvPr/>
          </p:nvSpPr>
          <p:spPr bwMode="auto">
            <a:xfrm>
              <a:off x="70" y="2402"/>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2nd preference</a:t>
              </a:r>
            </a:p>
          </p:txBody>
        </p:sp>
        <p:sp>
          <p:nvSpPr>
            <p:cNvPr id="71700" name="Line 20"/>
            <p:cNvSpPr>
              <a:spLocks noChangeShapeType="1"/>
            </p:cNvSpPr>
            <p:nvPr/>
          </p:nvSpPr>
          <p:spPr bwMode="auto">
            <a:xfrm flipV="1">
              <a:off x="425" y="2251"/>
              <a:ext cx="505" cy="74"/>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nvGrpSpPr>
          <p:cNvPr id="71701" name="Group 21"/>
          <p:cNvGrpSpPr>
            <a:grpSpLocks/>
          </p:cNvGrpSpPr>
          <p:nvPr/>
        </p:nvGrpSpPr>
        <p:grpSpPr bwMode="auto">
          <a:xfrm>
            <a:off x="6419850" y="2276475"/>
            <a:ext cx="2400300" cy="4114800"/>
            <a:chOff x="2064" y="432"/>
            <a:chExt cx="1512" cy="2592"/>
          </a:xfrm>
        </p:grpSpPr>
        <p:sp>
          <p:nvSpPr>
            <p:cNvPr id="71702" name="Rectangle 22"/>
            <p:cNvSpPr>
              <a:spLocks noChangeArrowheads="1"/>
            </p:cNvSpPr>
            <p:nvPr/>
          </p:nvSpPr>
          <p:spPr bwMode="auto">
            <a:xfrm>
              <a:off x="2064" y="2848"/>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3" name="Rectangle 23"/>
            <p:cNvSpPr>
              <a:spLocks noChangeArrowheads="1"/>
            </p:cNvSpPr>
            <p:nvPr/>
          </p:nvSpPr>
          <p:spPr bwMode="auto">
            <a:xfrm>
              <a:off x="2064" y="2672"/>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4" name="Rectangle 24"/>
            <p:cNvSpPr>
              <a:spLocks noChangeArrowheads="1"/>
            </p:cNvSpPr>
            <p:nvPr/>
          </p:nvSpPr>
          <p:spPr bwMode="auto">
            <a:xfrm>
              <a:off x="2064" y="2496"/>
              <a:ext cx="624" cy="176"/>
            </a:xfrm>
            <a:prstGeom prst="rect">
              <a:avLst/>
            </a:prstGeom>
            <a:solidFill>
              <a:srgbClr val="00CC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CC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5" name="Rectangle 25"/>
            <p:cNvSpPr>
              <a:spLocks noChangeArrowheads="1"/>
            </p:cNvSpPr>
            <p:nvPr/>
          </p:nvSpPr>
          <p:spPr bwMode="auto">
            <a:xfrm>
              <a:off x="2064" y="2437"/>
              <a:ext cx="624" cy="59"/>
            </a:xfrm>
            <a:prstGeom prst="rect">
              <a:avLst/>
            </a:prstGeom>
            <a:solidFill>
              <a:srgbClr val="00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6" name="Rectangle 26"/>
            <p:cNvSpPr>
              <a:spLocks noChangeArrowheads="1"/>
            </p:cNvSpPr>
            <p:nvPr/>
          </p:nvSpPr>
          <p:spPr bwMode="auto">
            <a:xfrm>
              <a:off x="2064" y="2261"/>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7" name="Rectangle 27"/>
            <p:cNvSpPr>
              <a:spLocks noChangeArrowheads="1"/>
            </p:cNvSpPr>
            <p:nvPr/>
          </p:nvSpPr>
          <p:spPr bwMode="auto">
            <a:xfrm>
              <a:off x="2064" y="2085"/>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8" name="Rectangle 28"/>
            <p:cNvSpPr>
              <a:spLocks noChangeArrowheads="1"/>
            </p:cNvSpPr>
            <p:nvPr/>
          </p:nvSpPr>
          <p:spPr bwMode="auto">
            <a:xfrm>
              <a:off x="2064" y="1909"/>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09" name="Rectangle 29"/>
            <p:cNvSpPr>
              <a:spLocks noChangeArrowheads="1"/>
            </p:cNvSpPr>
            <p:nvPr/>
          </p:nvSpPr>
          <p:spPr bwMode="auto">
            <a:xfrm>
              <a:off x="2064" y="1734"/>
              <a:ext cx="624" cy="175"/>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0" name="Rectangle 30"/>
            <p:cNvSpPr>
              <a:spLocks noChangeArrowheads="1"/>
            </p:cNvSpPr>
            <p:nvPr/>
          </p:nvSpPr>
          <p:spPr bwMode="auto">
            <a:xfrm>
              <a:off x="2064" y="1675"/>
              <a:ext cx="624" cy="59"/>
            </a:xfrm>
            <a:prstGeom prst="rect">
              <a:avLst/>
            </a:prstGeom>
            <a:solidFill>
              <a:srgbClr val="FF00FF"/>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FF"/>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1" name="Rectangle 31"/>
            <p:cNvSpPr>
              <a:spLocks noChangeArrowheads="1"/>
            </p:cNvSpPr>
            <p:nvPr/>
          </p:nvSpPr>
          <p:spPr bwMode="auto">
            <a:xfrm>
              <a:off x="2064" y="1488"/>
              <a:ext cx="624" cy="176"/>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2" name="Rectangle 32"/>
            <p:cNvSpPr>
              <a:spLocks noChangeArrowheads="1"/>
            </p:cNvSpPr>
            <p:nvPr/>
          </p:nvSpPr>
          <p:spPr bwMode="auto">
            <a:xfrm>
              <a:off x="2064" y="1322"/>
              <a:ext cx="624" cy="177"/>
            </a:xfrm>
            <a:prstGeom prst="rect">
              <a:avLst/>
            </a:prstGeom>
            <a:solidFill>
              <a:srgbClr val="00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3" name="Rectangle 33"/>
            <p:cNvSpPr>
              <a:spLocks noChangeArrowheads="1"/>
            </p:cNvSpPr>
            <p:nvPr/>
          </p:nvSpPr>
          <p:spPr bwMode="auto">
            <a:xfrm>
              <a:off x="2064" y="1147"/>
              <a:ext cx="624" cy="175"/>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4" name="Rectangle 34"/>
            <p:cNvSpPr>
              <a:spLocks noChangeArrowheads="1"/>
            </p:cNvSpPr>
            <p:nvPr/>
          </p:nvSpPr>
          <p:spPr bwMode="auto">
            <a:xfrm>
              <a:off x="2064" y="970"/>
              <a:ext cx="624" cy="177"/>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71715" name="Rectangle 35"/>
            <p:cNvSpPr>
              <a:spLocks noChangeArrowheads="1"/>
            </p:cNvSpPr>
            <p:nvPr/>
          </p:nvSpPr>
          <p:spPr bwMode="auto">
            <a:xfrm>
              <a:off x="2064" y="912"/>
              <a:ext cx="624" cy="58"/>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13334" name="WordArt 36"/>
            <p:cNvSpPr>
              <a:spLocks noChangeArrowheads="1" noChangeShapeType="1"/>
            </p:cNvSpPr>
            <p:nvPr/>
          </p:nvSpPr>
          <p:spPr bwMode="auto">
            <a:xfrm>
              <a:off x="2160" y="432"/>
              <a:ext cx="696" cy="198"/>
            </a:xfrm>
            <a:prstGeom prst="rect">
              <a:avLst/>
            </a:prstGeom>
          </p:spPr>
          <p:txBody>
            <a:bodyPr wrap="none" fromWordArt="1">
              <a:prstTxWarp prst="textPlain">
                <a:avLst>
                  <a:gd name="adj" fmla="val 50000"/>
                </a:avLst>
              </a:prstTxWarp>
            </a:bodyPr>
            <a:lstStyle/>
            <a:p>
              <a:r>
                <a:rPr lang="en-GB" sz="18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School B</a:t>
              </a:r>
            </a:p>
          </p:txBody>
        </p:sp>
        <p:grpSp>
          <p:nvGrpSpPr>
            <p:cNvPr id="13335" name="Group 37"/>
            <p:cNvGrpSpPr>
              <a:grpSpLocks/>
            </p:cNvGrpSpPr>
            <p:nvPr/>
          </p:nvGrpSpPr>
          <p:grpSpPr bwMode="auto">
            <a:xfrm>
              <a:off x="2832" y="1632"/>
              <a:ext cx="744" cy="228"/>
              <a:chOff x="2976" y="1632"/>
              <a:chExt cx="744" cy="228"/>
            </a:xfrm>
          </p:grpSpPr>
          <p:sp>
            <p:nvSpPr>
              <p:cNvPr id="13336" name="WordArt 38"/>
              <p:cNvSpPr>
                <a:spLocks noChangeArrowheads="1" noChangeShapeType="1"/>
              </p:cNvSpPr>
              <p:nvPr/>
            </p:nvSpPr>
            <p:spPr bwMode="auto">
              <a:xfrm>
                <a:off x="2976" y="1728"/>
                <a:ext cx="744" cy="132"/>
              </a:xfrm>
              <a:prstGeom prst="rect">
                <a:avLst/>
              </a:prstGeom>
            </p:spPr>
            <p:txBody>
              <a:bodyPr wrap="none" fromWordArt="1">
                <a:prstTxWarp prst="textPlain">
                  <a:avLst>
                    <a:gd name="adj" fmla="val 50000"/>
                  </a:avLst>
                </a:prstTxWarp>
              </a:bodyPr>
              <a:lstStyle/>
              <a:p>
                <a:r>
                  <a:rPr lang="en-GB" sz="1400" b="1" kern="10">
                    <a:ln w="9525">
                      <a:solidFill>
                        <a:srgbClr val="000000"/>
                      </a:solidFill>
                      <a:round/>
                      <a:headEnd/>
                      <a:tailEnd/>
                    </a:ln>
                    <a:solidFill>
                      <a:srgbClr val="000000"/>
                    </a:solidFill>
                    <a:effectLst>
                      <a:outerShdw blurRad="38100" dist="38100" dir="2700000" algn="tl" rotWithShape="0">
                        <a:srgbClr val="000000">
                          <a:alpha val="43137"/>
                        </a:srgbClr>
                      </a:outerShdw>
                    </a:effectLst>
                    <a:latin typeface="Arial"/>
                    <a:cs typeface="Arial"/>
                  </a:rPr>
                  <a:t>1st preference</a:t>
                </a:r>
              </a:p>
            </p:txBody>
          </p:sp>
          <p:sp>
            <p:nvSpPr>
              <p:cNvPr id="71719" name="Line 39"/>
              <p:cNvSpPr>
                <a:spLocks noChangeShapeType="1"/>
              </p:cNvSpPr>
              <p:nvPr/>
            </p:nvSpPr>
            <p:spPr bwMode="auto">
              <a:xfrm flipH="1" flipV="1">
                <a:off x="2976" y="1632"/>
                <a:ext cx="403" cy="5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grpSp>
      </p:grpSp>
      <p:sp>
        <p:nvSpPr>
          <p:cNvPr id="13316" name="Text Box 40"/>
          <p:cNvSpPr txBox="1">
            <a:spLocks noChangeArrowheads="1"/>
          </p:cNvSpPr>
          <p:nvPr/>
        </p:nvSpPr>
        <p:spPr bwMode="auto">
          <a:xfrm>
            <a:off x="323850" y="188913"/>
            <a:ext cx="79216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solidFill>
                  <a:srgbClr val="FF3300"/>
                </a:solidFill>
                <a:effectLst/>
                <a:latin typeface="Arial" charset="0"/>
              </a:rPr>
              <a:t>IS THE ORDER OF  MY PREFERENCES IMPORTANT? </a:t>
            </a:r>
          </a:p>
        </p:txBody>
      </p:sp>
      <p:sp>
        <p:nvSpPr>
          <p:cNvPr id="13317" name="Text Box 41"/>
          <p:cNvSpPr txBox="1">
            <a:spLocks noChangeArrowheads="1"/>
          </p:cNvSpPr>
          <p:nvPr/>
        </p:nvSpPr>
        <p:spPr bwMode="auto">
          <a:xfrm>
            <a:off x="395288" y="765175"/>
            <a:ext cx="7056437"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YES IT IS, BECAUSE IF WE CAN OFFER YOUR CHILD A PLACE AT MORE THAN ONE SCHOOL, THEN WE WILL ALLOCATE A PLACE AT THE SCHOOL YOU NAME AS THE HIGHEST PREFERENCE.</a:t>
            </a:r>
          </a:p>
        </p:txBody>
      </p:sp>
      <p:sp>
        <p:nvSpPr>
          <p:cNvPr id="71723" name="Line 43"/>
          <p:cNvSpPr>
            <a:spLocks noChangeShapeType="1"/>
          </p:cNvSpPr>
          <p:nvPr/>
        </p:nvSpPr>
        <p:spPr bwMode="auto">
          <a:xfrm>
            <a:off x="4932363" y="3716338"/>
            <a:ext cx="1439862"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en-GB"/>
          </a:p>
        </p:txBody>
      </p:sp>
      <p:sp>
        <p:nvSpPr>
          <p:cNvPr id="13319" name="Text Box 44"/>
          <p:cNvSpPr txBox="1">
            <a:spLocks noChangeArrowheads="1"/>
          </p:cNvSpPr>
          <p:nvPr/>
        </p:nvSpPr>
        <p:spPr bwMode="auto">
          <a:xfrm>
            <a:off x="3852863" y="3279775"/>
            <a:ext cx="2519362"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solidFill>
                  <a:srgbClr val="FF0000"/>
                </a:solidFill>
                <a:effectLst/>
                <a:latin typeface="Arial" charset="0"/>
              </a:rPr>
              <a:t>SCHOOL B WILL BE OFFERED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71701"/>
                                        </p:tgtEl>
                                        <p:attrNameLst>
                                          <p:attrName>style.visibility</p:attrName>
                                        </p:attrNameLst>
                                      </p:cBhvr>
                                      <p:to>
                                        <p:strVal val="visible"/>
                                      </p:to>
                                    </p:set>
                                    <p:anim calcmode="lin" valueType="num">
                                      <p:cBhvr additive="base">
                                        <p:cTn id="7" dur="500" fill="hold"/>
                                        <p:tgtEl>
                                          <p:spTgt spid="71701"/>
                                        </p:tgtEl>
                                        <p:attrNameLst>
                                          <p:attrName>ppt_x</p:attrName>
                                        </p:attrNameLst>
                                      </p:cBhvr>
                                      <p:tavLst>
                                        <p:tav tm="0">
                                          <p:val>
                                            <p:strVal val="#ppt_x"/>
                                          </p:val>
                                        </p:tav>
                                        <p:tav tm="100000">
                                          <p:val>
                                            <p:strVal val="#ppt_x"/>
                                          </p:val>
                                        </p:tav>
                                      </p:tavLst>
                                    </p:anim>
                                    <p:anim calcmode="lin" valueType="num">
                                      <p:cBhvr additive="base">
                                        <p:cTn id="8" dur="500" fill="hold"/>
                                        <p:tgtEl>
                                          <p:spTgt spid="7170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Text Box 3"/>
          <p:cNvSpPr txBox="1">
            <a:spLocks noChangeArrowheads="1"/>
          </p:cNvSpPr>
          <p:nvPr/>
        </p:nvSpPr>
        <p:spPr bwMode="auto">
          <a:xfrm>
            <a:off x="539750" y="333375"/>
            <a:ext cx="8208963" cy="477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2800" b="1" dirty="0">
                <a:solidFill>
                  <a:srgbClr val="FF3300"/>
                </a:solidFill>
                <a:effectLst/>
                <a:latin typeface="Arial" charset="0"/>
              </a:rPr>
              <a:t>National Allocation Day is 1st March 2021</a:t>
            </a:r>
          </a:p>
          <a:p>
            <a:pPr>
              <a:spcBef>
                <a:spcPct val="50000"/>
              </a:spcBef>
              <a:buClrTx/>
              <a:buFontTx/>
              <a:buChar char="•"/>
            </a:pPr>
            <a:r>
              <a:rPr kumimoji="0" lang="en-GB" altLang="en-US" sz="2400" b="1" dirty="0">
                <a:effectLst/>
                <a:latin typeface="Arial" charset="0"/>
              </a:rPr>
              <a:t>On-line applicants will be sent an e-mail from the LA on this day. </a:t>
            </a:r>
          </a:p>
          <a:p>
            <a:pPr>
              <a:spcBef>
                <a:spcPct val="50000"/>
              </a:spcBef>
              <a:buClrTx/>
              <a:buFontTx/>
              <a:buChar char="•"/>
            </a:pPr>
            <a:r>
              <a:rPr kumimoji="0" lang="en-GB" altLang="en-US" sz="2400" b="1" dirty="0">
                <a:effectLst/>
                <a:latin typeface="Arial" charset="0"/>
              </a:rPr>
              <a:t> Paper applicants will be posted an offer letter from the LA on this day (2</a:t>
            </a:r>
            <a:r>
              <a:rPr kumimoji="0" lang="en-GB" altLang="en-US" sz="2400" b="1" baseline="30000" dirty="0">
                <a:effectLst/>
                <a:latin typeface="Arial" charset="0"/>
              </a:rPr>
              <a:t>nd</a:t>
            </a:r>
            <a:r>
              <a:rPr kumimoji="0" lang="en-GB" altLang="en-US" sz="2400" b="1" dirty="0">
                <a:effectLst/>
                <a:latin typeface="Arial" charset="0"/>
              </a:rPr>
              <a:t> class post only). </a:t>
            </a:r>
          </a:p>
          <a:p>
            <a:pPr>
              <a:spcBef>
                <a:spcPct val="50000"/>
              </a:spcBef>
              <a:buClrTx/>
              <a:buFontTx/>
              <a:buChar char="•"/>
            </a:pPr>
            <a:r>
              <a:rPr kumimoji="0" lang="en-GB" altLang="en-US" sz="2400" b="1" dirty="0">
                <a:effectLst/>
                <a:latin typeface="Arial" charset="0"/>
              </a:rPr>
              <a:t> The offer will come from the home LA and will be the highest preference that can be allocated.</a:t>
            </a:r>
          </a:p>
          <a:p>
            <a:pPr>
              <a:spcBef>
                <a:spcPct val="50000"/>
              </a:spcBef>
              <a:buClrTx/>
              <a:buFontTx/>
              <a:buChar char="•"/>
            </a:pPr>
            <a:r>
              <a:rPr kumimoji="0" lang="en-GB" altLang="en-US" sz="2400" b="1" dirty="0">
                <a:effectLst/>
                <a:latin typeface="Arial" charset="0"/>
              </a:rPr>
              <a:t> Each child will only get one offer of a place.</a:t>
            </a:r>
          </a:p>
          <a:p>
            <a:pPr>
              <a:spcBef>
                <a:spcPct val="50000"/>
              </a:spcBef>
              <a:buClrTx/>
              <a:buFontTx/>
              <a:buChar char="•"/>
            </a:pPr>
            <a:r>
              <a:rPr kumimoji="0" lang="en-GB" altLang="en-US" sz="2400" b="1" dirty="0">
                <a:effectLst/>
                <a:latin typeface="Arial" charset="0"/>
              </a:rPr>
              <a:t> After 1st March parents can appeal in writing to an independent panel for a place at another school.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1203"/>
                                        </p:tgtEl>
                                        <p:attrNameLst>
                                          <p:attrName>style.visibility</p:attrName>
                                        </p:attrNameLst>
                                      </p:cBhvr>
                                      <p:to>
                                        <p:strVal val="visible"/>
                                      </p:to>
                                    </p:set>
                                    <p:anim calcmode="lin" valueType="num">
                                      <p:cBhvr>
                                        <p:cTn id="7" dur="1000" fill="hold"/>
                                        <p:tgtEl>
                                          <p:spTgt spid="51203"/>
                                        </p:tgtEl>
                                        <p:attrNameLst>
                                          <p:attrName>ppt_w</p:attrName>
                                        </p:attrNameLst>
                                      </p:cBhvr>
                                      <p:tavLst>
                                        <p:tav tm="0">
                                          <p:val>
                                            <p:fltVal val="0"/>
                                          </p:val>
                                        </p:tav>
                                        <p:tav tm="100000">
                                          <p:val>
                                            <p:strVal val="#ppt_w"/>
                                          </p:val>
                                        </p:tav>
                                      </p:tavLst>
                                    </p:anim>
                                    <p:anim calcmode="lin" valueType="num">
                                      <p:cBhvr>
                                        <p:cTn id="8" dur="1000" fill="hold"/>
                                        <p:tgtEl>
                                          <p:spTgt spid="51203"/>
                                        </p:tgtEl>
                                        <p:attrNameLst>
                                          <p:attrName>ppt_h</p:attrName>
                                        </p:attrNameLst>
                                      </p:cBhvr>
                                      <p:tavLst>
                                        <p:tav tm="0">
                                          <p:val>
                                            <p:fltVal val="0"/>
                                          </p:val>
                                        </p:tav>
                                        <p:tav tm="100000">
                                          <p:val>
                                            <p:strVal val="#ppt_h"/>
                                          </p:val>
                                        </p:tav>
                                      </p:tavLst>
                                    </p:anim>
                                    <p:anim calcmode="lin" valueType="num">
                                      <p:cBhvr>
                                        <p:cTn id="9" dur="1000" fill="hold"/>
                                        <p:tgtEl>
                                          <p:spTgt spid="5120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120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782638"/>
          </a:xfrm>
        </p:spPr>
        <p:txBody>
          <a:bodyPr/>
          <a:lstStyle/>
          <a:p>
            <a:r>
              <a:rPr kumimoji="0" lang="en-GB" altLang="en-US" b="1">
                <a:solidFill>
                  <a:schemeClr val="tx1"/>
                </a:solidFill>
                <a:latin typeface="Arial" charset="0"/>
              </a:rPr>
              <a:t>For more information</a:t>
            </a:r>
          </a:p>
        </p:txBody>
      </p:sp>
      <p:sp>
        <p:nvSpPr>
          <p:cNvPr id="15363" name="Rectangle 3"/>
          <p:cNvSpPr>
            <a:spLocks noGrp="1" noChangeArrowheads="1"/>
          </p:cNvSpPr>
          <p:nvPr>
            <p:ph type="body" idx="1"/>
          </p:nvPr>
        </p:nvSpPr>
        <p:spPr/>
        <p:txBody>
          <a:bodyPr/>
          <a:lstStyle/>
          <a:p>
            <a:pPr>
              <a:spcBef>
                <a:spcPct val="50000"/>
              </a:spcBef>
              <a:buClrTx/>
              <a:buFontTx/>
              <a:buChar char="•"/>
            </a:pPr>
            <a:r>
              <a:rPr kumimoji="0" lang="en-GB" altLang="en-US" b="1" dirty="0">
                <a:latin typeface="Arial" charset="0"/>
              </a:rPr>
              <a:t>Go online to </a:t>
            </a:r>
          </a:p>
          <a:p>
            <a:pPr algn="ctr">
              <a:spcBef>
                <a:spcPct val="50000"/>
              </a:spcBef>
              <a:buClrTx/>
              <a:buFontTx/>
              <a:buNone/>
            </a:pPr>
            <a:r>
              <a:rPr kumimoji="0" lang="en-GB" altLang="en-US" b="1" dirty="0">
                <a:latin typeface="Arial" charset="0"/>
                <a:hlinkClick r:id="rId2"/>
              </a:rPr>
              <a:t>www.wirral.gov.uk/schooladmissions</a:t>
            </a:r>
            <a:endParaRPr kumimoji="0" lang="en-GB" altLang="en-US" b="1" dirty="0">
              <a:latin typeface="Arial" charset="0"/>
            </a:endParaRPr>
          </a:p>
          <a:p>
            <a:pPr>
              <a:spcBef>
                <a:spcPct val="50000"/>
              </a:spcBef>
              <a:buClrTx/>
              <a:buFontTx/>
              <a:buChar char="•"/>
            </a:pPr>
            <a:r>
              <a:rPr kumimoji="0" lang="en-GB" altLang="en-US" b="1" dirty="0">
                <a:latin typeface="Arial" charset="0"/>
              </a:rPr>
              <a:t>Take advantage of information provided by secondary schools including online virtual “open days”</a:t>
            </a:r>
          </a:p>
          <a:p>
            <a:pPr>
              <a:spcBef>
                <a:spcPct val="50000"/>
              </a:spcBef>
              <a:buClrTx/>
              <a:buFontTx/>
              <a:buChar char="•"/>
            </a:pPr>
            <a:endParaRPr kumimoji="0" lang="en-GB" altLang="en-US" sz="3600" b="1" dirty="0">
              <a:latin typeface="Arial" charset="0"/>
            </a:endParaRPr>
          </a:p>
          <a:p>
            <a:endParaRPr lang="en-GB"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026"/>
          <p:cNvSpPr txBox="1">
            <a:spLocks noChangeArrowheads="1"/>
          </p:cNvSpPr>
          <p:nvPr/>
        </p:nvSpPr>
        <p:spPr bwMode="auto">
          <a:xfrm>
            <a:off x="250824" y="404812"/>
            <a:ext cx="8425631"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2400" b="1" dirty="0">
                <a:solidFill>
                  <a:srgbClr val="FF0000"/>
                </a:solidFill>
                <a:effectLst/>
                <a:latin typeface="Arial" charset="0"/>
              </a:rPr>
              <a:t>TIMETABLE </a:t>
            </a:r>
            <a:r>
              <a:rPr kumimoji="0" lang="en-GB" altLang="en-US" sz="2400" b="1" dirty="0">
                <a:effectLst/>
                <a:latin typeface="Arial" charset="0"/>
              </a:rPr>
              <a:t> </a:t>
            </a:r>
          </a:p>
          <a:p>
            <a:pPr>
              <a:spcBef>
                <a:spcPct val="50000"/>
              </a:spcBef>
              <a:buClrTx/>
              <a:buFontTx/>
              <a:buNone/>
            </a:pPr>
            <a:r>
              <a:rPr kumimoji="0" lang="en-GB" altLang="en-US" sz="2000" b="1" dirty="0">
                <a:solidFill>
                  <a:srgbClr val="FF3300"/>
                </a:solidFill>
                <a:effectLst/>
                <a:latin typeface="Arial" charset="0"/>
              </a:rPr>
              <a:t>31</a:t>
            </a:r>
            <a:r>
              <a:rPr kumimoji="0" lang="en-GB" altLang="en-US" sz="2000" b="1" baseline="30000" dirty="0">
                <a:solidFill>
                  <a:srgbClr val="FF3300"/>
                </a:solidFill>
                <a:effectLst/>
                <a:latin typeface="Arial" charset="0"/>
              </a:rPr>
              <a:t>st</a:t>
            </a:r>
            <a:r>
              <a:rPr kumimoji="0" lang="en-GB" altLang="en-US" sz="2000" b="1" dirty="0">
                <a:solidFill>
                  <a:srgbClr val="FF3300"/>
                </a:solidFill>
                <a:effectLst/>
                <a:latin typeface="Arial" charset="0"/>
              </a:rPr>
              <a:t> MAY</a:t>
            </a:r>
            <a:r>
              <a:rPr kumimoji="0" lang="en-GB" altLang="en-US" sz="2000" b="1" dirty="0">
                <a:effectLst/>
                <a:latin typeface="Arial" charset="0"/>
              </a:rPr>
              <a:t>		</a:t>
            </a:r>
            <a:r>
              <a:rPr kumimoji="0" lang="en-GB" altLang="en-US" sz="2000" b="1" dirty="0">
                <a:solidFill>
                  <a:srgbClr val="FF3300"/>
                </a:solidFill>
                <a:effectLst/>
                <a:latin typeface="Arial" charset="0"/>
              </a:rPr>
              <a:t>Deadline </a:t>
            </a:r>
            <a:r>
              <a:rPr kumimoji="0" lang="en-GB" altLang="en-US" sz="2000" b="1" dirty="0">
                <a:effectLst/>
                <a:latin typeface="Arial" charset="0"/>
              </a:rPr>
              <a:t>for 11+ assessment requests</a:t>
            </a:r>
          </a:p>
          <a:p>
            <a:pPr>
              <a:spcBef>
                <a:spcPct val="50000"/>
              </a:spcBef>
              <a:buClrTx/>
              <a:buFontTx/>
              <a:buNone/>
            </a:pPr>
            <a:r>
              <a:rPr kumimoji="0" lang="en-GB" altLang="en-US" sz="2000" b="1" dirty="0">
                <a:effectLst/>
                <a:latin typeface="Arial" charset="0"/>
              </a:rPr>
              <a:t>SEPTEMBER 		On-line application system goes live</a:t>
            </a:r>
          </a:p>
          <a:p>
            <a:pPr>
              <a:spcBef>
                <a:spcPct val="50000"/>
              </a:spcBef>
              <a:buClrTx/>
              <a:buFontTx/>
              <a:buNone/>
            </a:pPr>
            <a:r>
              <a:rPr kumimoji="0" lang="en-GB" altLang="en-US" sz="2000" b="1" dirty="0">
                <a:effectLst/>
                <a:latin typeface="Arial" charset="0"/>
              </a:rPr>
              <a:t>			Preference forms and booklets available</a:t>
            </a:r>
          </a:p>
          <a:p>
            <a:pPr>
              <a:spcBef>
                <a:spcPct val="50000"/>
              </a:spcBef>
              <a:buClrTx/>
              <a:buNone/>
            </a:pPr>
            <a:r>
              <a:rPr kumimoji="0" lang="en-GB" altLang="en-US" sz="2000" b="1" dirty="0">
                <a:effectLst/>
                <a:latin typeface="Arial" charset="0"/>
              </a:rPr>
              <a:t>10</a:t>
            </a:r>
            <a:r>
              <a:rPr kumimoji="0" lang="en-GB" altLang="en-US" sz="2000" b="1" baseline="30000" dirty="0">
                <a:effectLst/>
                <a:latin typeface="Arial" charset="0"/>
              </a:rPr>
              <a:t>th</a:t>
            </a:r>
            <a:r>
              <a:rPr kumimoji="0" lang="en-GB" altLang="en-US" sz="2000" b="1" dirty="0">
                <a:effectLst/>
                <a:latin typeface="Arial" charset="0"/>
              </a:rPr>
              <a:t> OCTOBER		Birkenhead High School Academy music 				assessments</a:t>
            </a:r>
          </a:p>
          <a:p>
            <a:pPr>
              <a:spcBef>
                <a:spcPct val="50000"/>
              </a:spcBef>
              <a:buClrTx/>
              <a:buNone/>
            </a:pPr>
            <a:r>
              <a:rPr kumimoji="0" lang="en-GB" altLang="en-US" sz="2000" b="1" dirty="0">
                <a:effectLst/>
                <a:latin typeface="Arial" charset="0"/>
              </a:rPr>
              <a:t>13 OCTOBER		St </a:t>
            </a:r>
            <a:r>
              <a:rPr kumimoji="0" lang="en-GB" altLang="en-US" sz="2000" b="1" dirty="0" err="1">
                <a:effectLst/>
                <a:latin typeface="Arial" charset="0"/>
              </a:rPr>
              <a:t>Anselms</a:t>
            </a:r>
            <a:r>
              <a:rPr kumimoji="0" lang="en-GB" altLang="en-US" sz="2000" b="1" dirty="0">
                <a:effectLst/>
                <a:latin typeface="Arial" charset="0"/>
              </a:rPr>
              <a:t> assessment</a:t>
            </a:r>
          </a:p>
          <a:p>
            <a:pPr>
              <a:spcBef>
                <a:spcPct val="50000"/>
              </a:spcBef>
              <a:buClrTx/>
              <a:buFontTx/>
              <a:buNone/>
            </a:pPr>
            <a:r>
              <a:rPr kumimoji="0" lang="en-GB" altLang="en-US" sz="2000" b="1" dirty="0">
                <a:effectLst/>
                <a:latin typeface="Arial" charset="0"/>
              </a:rPr>
              <a:t>17 &amp; 20 OCTOBER	Upton Hall assessment</a:t>
            </a:r>
          </a:p>
          <a:p>
            <a:pPr>
              <a:spcBef>
                <a:spcPct val="50000"/>
              </a:spcBef>
              <a:buClrTx/>
              <a:buNone/>
            </a:pPr>
            <a:r>
              <a:rPr kumimoji="0" lang="en-GB" altLang="en-US" sz="2000" b="1" dirty="0">
                <a:effectLst/>
                <a:latin typeface="Arial" charset="0"/>
              </a:rPr>
              <a:t>22 &amp; 23 OCTOBER	11+ assessment </a:t>
            </a:r>
          </a:p>
          <a:p>
            <a:pPr>
              <a:spcBef>
                <a:spcPct val="50000"/>
              </a:spcBef>
              <a:buClrTx/>
              <a:buFontTx/>
              <a:buNone/>
            </a:pPr>
            <a:r>
              <a:rPr kumimoji="0" lang="en-GB" altLang="en-US" sz="2000" b="1" dirty="0">
                <a:solidFill>
                  <a:srgbClr val="FF3300"/>
                </a:solidFill>
                <a:effectLst/>
                <a:latin typeface="Arial" charset="0"/>
              </a:rPr>
              <a:t>31 OCTOBER</a:t>
            </a:r>
            <a:r>
              <a:rPr kumimoji="0" lang="en-GB" altLang="en-US" sz="2000" b="1" dirty="0">
                <a:effectLst/>
                <a:latin typeface="Arial" charset="0"/>
              </a:rPr>
              <a:t>		</a:t>
            </a:r>
            <a:r>
              <a:rPr kumimoji="0" lang="en-GB" altLang="en-US" sz="2000" b="1" dirty="0">
                <a:solidFill>
                  <a:srgbClr val="FF3300"/>
                </a:solidFill>
                <a:effectLst/>
                <a:latin typeface="Arial" charset="0"/>
              </a:rPr>
              <a:t>Deadline </a:t>
            </a:r>
            <a:r>
              <a:rPr kumimoji="0" lang="en-GB" altLang="en-US" sz="2000" b="1" dirty="0">
                <a:effectLst/>
                <a:latin typeface="Arial" charset="0"/>
              </a:rPr>
              <a:t>for preference forms</a:t>
            </a:r>
          </a:p>
          <a:p>
            <a:pPr>
              <a:spcBef>
                <a:spcPct val="50000"/>
              </a:spcBef>
              <a:buClrTx/>
              <a:buFontTx/>
              <a:buNone/>
            </a:pPr>
            <a:r>
              <a:rPr kumimoji="0" lang="en-GB" altLang="en-US" sz="2000" b="1" dirty="0">
                <a:solidFill>
                  <a:srgbClr val="FF3300"/>
                </a:solidFill>
                <a:effectLst/>
                <a:latin typeface="Arial" charset="0"/>
              </a:rPr>
              <a:t>1 MARCH</a:t>
            </a:r>
            <a:r>
              <a:rPr kumimoji="0" lang="en-GB" altLang="en-US" sz="2000" b="1" dirty="0">
                <a:effectLst/>
                <a:latin typeface="Arial" charset="0"/>
              </a:rPr>
              <a:t>		</a:t>
            </a:r>
            <a:r>
              <a:rPr kumimoji="0" lang="en-GB" altLang="en-US" sz="2000" b="1" dirty="0">
                <a:solidFill>
                  <a:srgbClr val="FF0000"/>
                </a:solidFill>
                <a:effectLst/>
                <a:latin typeface="Arial" charset="0"/>
              </a:rPr>
              <a:t>ALLOCATION DAY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p:cTn id="7" dur="500" fill="hold"/>
                                        <p:tgtEl>
                                          <p:spTgt spid="46082"/>
                                        </p:tgtEl>
                                        <p:attrNameLst>
                                          <p:attrName>ppt_w</p:attrName>
                                        </p:attrNameLst>
                                      </p:cBhvr>
                                      <p:tavLst>
                                        <p:tav tm="0">
                                          <p:val>
                                            <p:fltVal val="0"/>
                                          </p:val>
                                        </p:tav>
                                        <p:tav tm="100000">
                                          <p:val>
                                            <p:strVal val="#ppt_w"/>
                                          </p:val>
                                        </p:tav>
                                      </p:tavLst>
                                    </p:anim>
                                    <p:anim calcmode="lin" valueType="num">
                                      <p:cBhvr>
                                        <p:cTn id="8" dur="500" fill="hold"/>
                                        <p:tgtEl>
                                          <p:spTgt spid="46082"/>
                                        </p:tgtEl>
                                        <p:attrNameLst>
                                          <p:attrName>ppt_h</p:attrName>
                                        </p:attrNameLst>
                                      </p:cBhvr>
                                      <p:tavLst>
                                        <p:tav tm="0">
                                          <p:val>
                                            <p:fltVal val="0"/>
                                          </p:val>
                                        </p:tav>
                                        <p:tav tm="100000">
                                          <p:val>
                                            <p:strVal val="#ppt_h"/>
                                          </p:val>
                                        </p:tav>
                                      </p:tavLst>
                                    </p:anim>
                                    <p:anim calcmode="lin" valueType="num">
                                      <p:cBhvr>
                                        <p:cTn id="9" dur="500" fill="hold"/>
                                        <p:tgtEl>
                                          <p:spTgt spid="46082"/>
                                        </p:tgtEl>
                                        <p:attrNameLst>
                                          <p:attrName>ppt_x</p:attrName>
                                        </p:attrNameLst>
                                      </p:cBhvr>
                                      <p:tavLst>
                                        <p:tav tm="0">
                                          <p:val>
                                            <p:fltVal val="0.5"/>
                                          </p:val>
                                        </p:tav>
                                        <p:tav tm="100000">
                                          <p:val>
                                            <p:strVal val="#ppt_x"/>
                                          </p:val>
                                        </p:tav>
                                      </p:tavLst>
                                    </p:anim>
                                    <p:anim calcmode="lin" valueType="num">
                                      <p:cBhvr>
                                        <p:cTn id="10" dur="500" fill="hold"/>
                                        <p:tgtEl>
                                          <p:spTgt spid="4608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026">
            <a:extLst>
              <a:ext uri="{FF2B5EF4-FFF2-40B4-BE49-F238E27FC236}">
                <a16:creationId xmlns:a16="http://schemas.microsoft.com/office/drawing/2014/main" id="{54F7224E-0147-4216-AC20-30E309C6831A}"/>
              </a:ext>
            </a:extLst>
          </p:cNvPr>
          <p:cNvSpPr txBox="1">
            <a:spLocks noChangeArrowheads="1"/>
          </p:cNvSpPr>
          <p:nvPr/>
        </p:nvSpPr>
        <p:spPr bwMode="auto">
          <a:xfrm>
            <a:off x="250824" y="404812"/>
            <a:ext cx="8425631" cy="6724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2400" b="1" dirty="0">
                <a:solidFill>
                  <a:srgbClr val="FF0000"/>
                </a:solidFill>
                <a:effectLst/>
                <a:latin typeface="Arial" charset="0"/>
              </a:rPr>
              <a:t>COVID-19 and Assessments*</a:t>
            </a:r>
          </a:p>
          <a:p>
            <a:pPr>
              <a:spcBef>
                <a:spcPct val="50000"/>
              </a:spcBef>
              <a:buClrTx/>
              <a:buFontTx/>
              <a:buNone/>
            </a:pPr>
            <a:r>
              <a:rPr kumimoji="0" lang="en-GB" altLang="en-US" sz="2000" b="1" dirty="0">
                <a:effectLst/>
                <a:latin typeface="Arial" charset="0"/>
              </a:rPr>
              <a:t>Assessment dates </a:t>
            </a:r>
            <a:r>
              <a:rPr kumimoji="0" lang="en-GB" altLang="en-US" sz="2000" dirty="0">
                <a:effectLst/>
                <a:latin typeface="Arial" charset="0"/>
              </a:rPr>
              <a:t>for all selective schools have changed from September to October– parents of registered candidates will be informed of the date, venue and general arrangements for the assessments. The arrangements may alter due to DfE or other government guidance.</a:t>
            </a:r>
          </a:p>
          <a:p>
            <a:pPr>
              <a:spcBef>
                <a:spcPct val="50000"/>
              </a:spcBef>
              <a:buClrTx/>
              <a:buFontTx/>
              <a:buNone/>
            </a:pPr>
            <a:endParaRPr kumimoji="0" lang="en-GB" altLang="en-US" sz="2000" b="1" dirty="0">
              <a:effectLst/>
              <a:latin typeface="Arial" charset="0"/>
            </a:endParaRPr>
          </a:p>
          <a:p>
            <a:pPr>
              <a:spcBef>
                <a:spcPct val="50000"/>
              </a:spcBef>
              <a:buClrTx/>
              <a:buFontTx/>
              <a:buNone/>
            </a:pPr>
            <a:r>
              <a:rPr kumimoji="0" lang="en-GB" altLang="en-US" sz="2000" dirty="0">
                <a:effectLst/>
                <a:latin typeface="Arial" charset="0"/>
              </a:rPr>
              <a:t>The number of </a:t>
            </a:r>
            <a:r>
              <a:rPr kumimoji="0" lang="en-GB" altLang="en-US" sz="2000" b="1" dirty="0">
                <a:effectLst/>
                <a:latin typeface="Arial" charset="0"/>
              </a:rPr>
              <a:t>preference schools has been increased from 3 to 5 – </a:t>
            </a:r>
            <a:r>
              <a:rPr kumimoji="0" lang="en-GB" altLang="en-US" sz="2000" dirty="0">
                <a:effectLst/>
                <a:latin typeface="Arial" charset="0"/>
              </a:rPr>
              <a:t>this allows parents to give up to 3 selective schools and 2 non-selective schools by 31</a:t>
            </a:r>
            <a:r>
              <a:rPr kumimoji="0" lang="en-GB" altLang="en-US" sz="2000" baseline="30000" dirty="0">
                <a:effectLst/>
                <a:latin typeface="Arial" charset="0"/>
              </a:rPr>
              <a:t>st</a:t>
            </a:r>
            <a:r>
              <a:rPr kumimoji="0" lang="en-GB" altLang="en-US" sz="2000" dirty="0">
                <a:effectLst/>
                <a:latin typeface="Arial" charset="0"/>
              </a:rPr>
              <a:t> October.  If the child does not reach the standard, the selective preference(s) will be withdrawn and non-selective preferences will be automatically moved up. </a:t>
            </a:r>
          </a:p>
          <a:p>
            <a:pPr>
              <a:spcBef>
                <a:spcPct val="50000"/>
              </a:spcBef>
              <a:buClrTx/>
              <a:buFontTx/>
              <a:buNone/>
            </a:pPr>
            <a:r>
              <a:rPr kumimoji="0" lang="en-GB" altLang="en-US" sz="2000" b="1" dirty="0">
                <a:effectLst/>
                <a:latin typeface="Arial" charset="0"/>
              </a:rPr>
              <a:t> </a:t>
            </a:r>
          </a:p>
          <a:p>
            <a:pPr>
              <a:spcBef>
                <a:spcPct val="50000"/>
              </a:spcBef>
              <a:buClrTx/>
              <a:buFontTx/>
              <a:buNone/>
            </a:pPr>
            <a:r>
              <a:rPr kumimoji="0" lang="en-GB" altLang="en-US" sz="2000" b="1" dirty="0">
                <a:effectLst/>
                <a:latin typeface="Arial" charset="0"/>
              </a:rPr>
              <a:t>Birkenhead High School Academy will not be holding ability banding assessments this year – </a:t>
            </a:r>
            <a:r>
              <a:rPr kumimoji="0" lang="en-GB" altLang="en-US" sz="2000" dirty="0">
                <a:effectLst/>
                <a:latin typeface="Arial" charset="0"/>
              </a:rPr>
              <a:t>musical aptitude (10% of places) will go ahead but may be carried out virtually (for example online or via telephone) – register directly with the school.</a:t>
            </a:r>
          </a:p>
          <a:p>
            <a:pPr>
              <a:spcBef>
                <a:spcPct val="50000"/>
              </a:spcBef>
              <a:buClrTx/>
              <a:buNone/>
            </a:pPr>
            <a:r>
              <a:rPr kumimoji="0" lang="en-GB" altLang="en-US" sz="1400" dirty="0">
                <a:effectLst/>
                <a:latin typeface="Arial" charset="0"/>
              </a:rPr>
              <a:t>*COVID-19 arrangements may affect the selective assessments</a:t>
            </a:r>
          </a:p>
          <a:p>
            <a:pPr>
              <a:spcBef>
                <a:spcPct val="50000"/>
              </a:spcBef>
              <a:buClrTx/>
              <a:buFontTx/>
              <a:buNone/>
            </a:pPr>
            <a:endParaRPr kumimoji="0" lang="en-GB" altLang="en-US" sz="2000" b="1" dirty="0">
              <a:solidFill>
                <a:schemeClr val="bg1"/>
              </a:solidFill>
              <a:effectLst/>
              <a:latin typeface="Arial" charset="0"/>
            </a:endParaRPr>
          </a:p>
        </p:txBody>
      </p:sp>
    </p:spTree>
    <p:extLst>
      <p:ext uri="{BB962C8B-B14F-4D97-AF65-F5344CB8AC3E}">
        <p14:creationId xmlns:p14="http://schemas.microsoft.com/office/powerpoint/2010/main" val="2152196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4213" y="260350"/>
            <a:ext cx="7772400" cy="647700"/>
          </a:xfrm>
        </p:spPr>
        <p:txBody>
          <a:bodyPr/>
          <a:lstStyle/>
          <a:p>
            <a:r>
              <a:rPr kumimoji="0" lang="en-GB" altLang="en-US" sz="3600" b="1" dirty="0">
                <a:solidFill>
                  <a:srgbClr val="FF0000"/>
                </a:solidFill>
                <a:latin typeface="Arial" charset="0"/>
              </a:rPr>
              <a:t>Non-Catholic 11+ assessments * </a:t>
            </a:r>
          </a:p>
        </p:txBody>
      </p:sp>
      <p:sp>
        <p:nvSpPr>
          <p:cNvPr id="5123" name="Text Box 7"/>
          <p:cNvSpPr txBox="1">
            <a:spLocks noChangeArrowheads="1"/>
          </p:cNvSpPr>
          <p:nvPr/>
        </p:nvSpPr>
        <p:spPr bwMode="auto">
          <a:xfrm>
            <a:off x="468313" y="981075"/>
            <a:ext cx="8280400" cy="514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spcAft>
                <a:spcPct val="30000"/>
              </a:spcAft>
              <a:buClrTx/>
              <a:buFontTx/>
              <a:buChar char="•"/>
            </a:pPr>
            <a:r>
              <a:rPr kumimoji="0" lang="en-GB" altLang="en-US" sz="2400" dirty="0">
                <a:effectLst/>
                <a:latin typeface="Arial" charset="0"/>
              </a:rPr>
              <a:t>Two multiple choice assessments of about 50 minutes each</a:t>
            </a:r>
          </a:p>
          <a:p>
            <a:pPr>
              <a:spcBef>
                <a:spcPct val="0"/>
              </a:spcBef>
              <a:spcAft>
                <a:spcPct val="30000"/>
              </a:spcAft>
              <a:buClrTx/>
              <a:buFontTx/>
              <a:buChar char="•"/>
            </a:pPr>
            <a:r>
              <a:rPr kumimoji="0" lang="en-GB" altLang="en-US" sz="2400" dirty="0">
                <a:effectLst/>
                <a:latin typeface="Arial" charset="0"/>
              </a:rPr>
              <a:t> On the same day with a short break between </a:t>
            </a:r>
          </a:p>
          <a:p>
            <a:pPr>
              <a:spcBef>
                <a:spcPct val="0"/>
              </a:spcBef>
              <a:spcAft>
                <a:spcPct val="30000"/>
              </a:spcAft>
              <a:buClrTx/>
              <a:buFontTx/>
              <a:buChar char="•"/>
            </a:pPr>
            <a:r>
              <a:rPr kumimoji="0" lang="en-GB" altLang="en-US" sz="2400" dirty="0">
                <a:effectLst/>
                <a:latin typeface="Arial" charset="0"/>
              </a:rPr>
              <a:t> Mixture of verbal, non-verbal and maths questions on both papers</a:t>
            </a:r>
          </a:p>
          <a:p>
            <a:pPr>
              <a:spcBef>
                <a:spcPct val="0"/>
              </a:spcBef>
              <a:spcAft>
                <a:spcPct val="30000"/>
              </a:spcAft>
              <a:buClrTx/>
              <a:buFontTx/>
              <a:buChar char="•"/>
            </a:pPr>
            <a:r>
              <a:rPr kumimoji="0" lang="en-GB" altLang="en-US" sz="2400" dirty="0">
                <a:effectLst/>
                <a:latin typeface="Arial" charset="0"/>
              </a:rPr>
              <a:t> Pencil and eraser are only equipment needed</a:t>
            </a:r>
          </a:p>
          <a:p>
            <a:pPr>
              <a:spcBef>
                <a:spcPct val="0"/>
              </a:spcBef>
              <a:spcAft>
                <a:spcPct val="30000"/>
              </a:spcAft>
              <a:buClrTx/>
              <a:buFontTx/>
              <a:buChar char="•"/>
            </a:pPr>
            <a:r>
              <a:rPr kumimoji="0" lang="en-GB" altLang="en-US" sz="2400" dirty="0">
                <a:effectLst/>
                <a:latin typeface="Arial" charset="0"/>
              </a:rPr>
              <a:t> Exam conditions apply – no mobile phones or other electronic devices allowed</a:t>
            </a:r>
          </a:p>
          <a:p>
            <a:pPr>
              <a:spcBef>
                <a:spcPct val="0"/>
              </a:spcBef>
              <a:spcAft>
                <a:spcPct val="30000"/>
              </a:spcAft>
              <a:buClrTx/>
              <a:buFontTx/>
              <a:buChar char="•"/>
            </a:pPr>
            <a:r>
              <a:rPr kumimoji="0" lang="en-GB" altLang="en-US" sz="2400" dirty="0">
                <a:effectLst/>
                <a:latin typeface="Arial" charset="0"/>
              </a:rPr>
              <a:t> Assessments are marked centrally by an independent body, not by the venue</a:t>
            </a:r>
          </a:p>
          <a:p>
            <a:pPr>
              <a:spcBef>
                <a:spcPct val="0"/>
              </a:spcBef>
              <a:spcAft>
                <a:spcPct val="30000"/>
              </a:spcAft>
              <a:buClrTx/>
              <a:buFontTx/>
              <a:buChar char="•"/>
            </a:pPr>
            <a:r>
              <a:rPr kumimoji="0" lang="en-GB" altLang="en-US" sz="2400" dirty="0">
                <a:effectLst/>
                <a:latin typeface="Arial" charset="0"/>
              </a:rPr>
              <a:t> Parents cannot see question papers or answer sheets</a:t>
            </a:r>
          </a:p>
          <a:p>
            <a:pPr>
              <a:spcBef>
                <a:spcPct val="0"/>
              </a:spcBef>
              <a:spcAft>
                <a:spcPct val="30000"/>
              </a:spcAft>
              <a:buClrTx/>
              <a:buNone/>
            </a:pPr>
            <a:r>
              <a:rPr kumimoji="0" lang="en-GB" altLang="en-US" sz="1400" dirty="0">
                <a:effectLst/>
                <a:latin typeface="Arial" charset="0"/>
              </a:rPr>
              <a:t>*COVID-19 arrangements may affect the selective assessments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7544" y="476672"/>
            <a:ext cx="8424416" cy="647700"/>
          </a:xfrm>
        </p:spPr>
        <p:txBody>
          <a:bodyPr/>
          <a:lstStyle/>
          <a:p>
            <a:pPr algn="ctr"/>
            <a:r>
              <a:rPr kumimoji="0" lang="en-GB" altLang="en-US" sz="2800" b="1" dirty="0">
                <a:solidFill>
                  <a:srgbClr val="FF0000"/>
                </a:solidFill>
                <a:latin typeface="Arial" charset="0"/>
              </a:rPr>
              <a:t>11+ assessments and applying for a place</a:t>
            </a:r>
          </a:p>
        </p:txBody>
      </p:sp>
      <p:sp>
        <p:nvSpPr>
          <p:cNvPr id="6147" name="Text Box 7"/>
          <p:cNvSpPr txBox="1">
            <a:spLocks noChangeArrowheads="1"/>
          </p:cNvSpPr>
          <p:nvPr/>
        </p:nvSpPr>
        <p:spPr bwMode="auto">
          <a:xfrm>
            <a:off x="608179" y="1124372"/>
            <a:ext cx="8280400" cy="5946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0"/>
              </a:spcBef>
              <a:spcAft>
                <a:spcPct val="30000"/>
              </a:spcAft>
              <a:buClrTx/>
              <a:buNone/>
            </a:pPr>
            <a:r>
              <a:rPr kumimoji="0" lang="en-GB" altLang="en-US" sz="2000" b="1" dirty="0">
                <a:effectLst/>
                <a:latin typeface="Arial" charset="0"/>
              </a:rPr>
              <a:t>All parents must submit a preference application by 31</a:t>
            </a:r>
            <a:r>
              <a:rPr kumimoji="0" lang="en-GB" altLang="en-US" sz="2000" b="1" baseline="30000" dirty="0">
                <a:effectLst/>
                <a:latin typeface="Arial" charset="0"/>
              </a:rPr>
              <a:t>st</a:t>
            </a:r>
            <a:r>
              <a:rPr kumimoji="0" lang="en-GB" altLang="en-US" sz="2000" b="1" dirty="0">
                <a:effectLst/>
                <a:latin typeface="Arial" charset="0"/>
              </a:rPr>
              <a:t> October to be on-time</a:t>
            </a:r>
            <a:endParaRPr kumimoji="0" lang="en-GB" altLang="en-US" sz="2000" dirty="0">
              <a:effectLst/>
              <a:latin typeface="Arial" charset="0"/>
            </a:endParaRPr>
          </a:p>
          <a:p>
            <a:pPr>
              <a:spcBef>
                <a:spcPct val="0"/>
              </a:spcBef>
              <a:spcAft>
                <a:spcPts val="0"/>
              </a:spcAft>
              <a:buClrTx/>
              <a:buFontTx/>
              <a:buChar char="•"/>
            </a:pPr>
            <a:r>
              <a:rPr kumimoji="0" lang="en-GB" altLang="en-US" sz="2000" dirty="0">
                <a:solidFill>
                  <a:schemeClr val="accent4"/>
                </a:solidFill>
                <a:effectLst/>
                <a:latin typeface="Arial" charset="0"/>
              </a:rPr>
              <a:t>Child has been assessed but you don’t yet know the outcome? </a:t>
            </a:r>
          </a:p>
          <a:p>
            <a:pPr algn="ctr">
              <a:spcBef>
                <a:spcPct val="0"/>
              </a:spcBef>
              <a:spcAft>
                <a:spcPts val="0"/>
              </a:spcAft>
              <a:buClrTx/>
              <a:buNone/>
            </a:pPr>
            <a:r>
              <a:rPr kumimoji="0" lang="en-GB" altLang="en-US" sz="2000" dirty="0">
                <a:solidFill>
                  <a:schemeClr val="accent4"/>
                </a:solidFill>
                <a:effectLst/>
                <a:latin typeface="Arial" charset="0"/>
              </a:rPr>
              <a:t>OR</a:t>
            </a:r>
          </a:p>
          <a:p>
            <a:pPr>
              <a:spcBef>
                <a:spcPct val="0"/>
              </a:spcBef>
              <a:spcAft>
                <a:spcPct val="30000"/>
              </a:spcAft>
              <a:buClrTx/>
              <a:buFontTx/>
              <a:buChar char="•"/>
            </a:pPr>
            <a:r>
              <a:rPr kumimoji="0" lang="en-GB" altLang="en-US" sz="2000" dirty="0">
                <a:solidFill>
                  <a:schemeClr val="accent4"/>
                </a:solidFill>
                <a:effectLst/>
                <a:latin typeface="Arial" charset="0"/>
              </a:rPr>
              <a:t>Missed the assessment date? (e.g. sick on day of test)</a:t>
            </a:r>
          </a:p>
          <a:p>
            <a:pPr lvl="1">
              <a:spcBef>
                <a:spcPct val="0"/>
              </a:spcBef>
              <a:spcAft>
                <a:spcPct val="30000"/>
              </a:spcAft>
              <a:buClrTx/>
              <a:buFontTx/>
              <a:buChar char="•"/>
            </a:pPr>
            <a:r>
              <a:rPr kumimoji="0" lang="en-GB" altLang="en-US" sz="1800" dirty="0">
                <a:solidFill>
                  <a:schemeClr val="accent4"/>
                </a:solidFill>
                <a:effectLst/>
                <a:latin typeface="Arial" charset="0"/>
              </a:rPr>
              <a:t>Apply and put the grammar school down as a preference </a:t>
            </a:r>
            <a:r>
              <a:rPr kumimoji="0" lang="en-GB" altLang="en-US" sz="1800" b="1" dirty="0">
                <a:solidFill>
                  <a:schemeClr val="accent4"/>
                </a:solidFill>
                <a:effectLst/>
                <a:latin typeface="Arial" charset="0"/>
              </a:rPr>
              <a:t>before 31</a:t>
            </a:r>
            <a:r>
              <a:rPr kumimoji="0" lang="en-GB" altLang="en-US" sz="1800" b="1" baseline="30000" dirty="0">
                <a:solidFill>
                  <a:schemeClr val="accent4"/>
                </a:solidFill>
                <a:effectLst/>
                <a:latin typeface="Arial" charset="0"/>
              </a:rPr>
              <a:t>st</a:t>
            </a:r>
            <a:r>
              <a:rPr kumimoji="0" lang="en-GB" altLang="en-US" sz="1800" b="1" dirty="0">
                <a:solidFill>
                  <a:schemeClr val="accent4"/>
                </a:solidFill>
                <a:effectLst/>
                <a:latin typeface="Arial" charset="0"/>
              </a:rPr>
              <a:t> October</a:t>
            </a:r>
          </a:p>
          <a:p>
            <a:pPr lvl="1">
              <a:spcBef>
                <a:spcPct val="0"/>
              </a:spcBef>
              <a:spcAft>
                <a:spcPct val="30000"/>
              </a:spcAft>
              <a:buClrTx/>
              <a:buFontTx/>
              <a:buChar char="•"/>
            </a:pPr>
            <a:r>
              <a:rPr kumimoji="0" lang="en-GB" altLang="en-US" sz="1800" dirty="0">
                <a:solidFill>
                  <a:schemeClr val="accent4"/>
                </a:solidFill>
                <a:effectLst/>
                <a:latin typeface="Arial" charset="0"/>
              </a:rPr>
              <a:t>If your child does </a:t>
            </a:r>
            <a:r>
              <a:rPr kumimoji="0" lang="en-GB" altLang="en-US" sz="1800" b="1" dirty="0">
                <a:solidFill>
                  <a:schemeClr val="accent4"/>
                </a:solidFill>
                <a:effectLst/>
                <a:latin typeface="Arial" charset="0"/>
              </a:rPr>
              <a:t>not reach the standard</a:t>
            </a:r>
            <a:r>
              <a:rPr kumimoji="0" lang="en-GB" altLang="en-US" sz="1800" dirty="0">
                <a:solidFill>
                  <a:schemeClr val="accent4"/>
                </a:solidFill>
                <a:effectLst/>
                <a:latin typeface="Arial" charset="0"/>
              </a:rPr>
              <a:t>, the grammar preference(s) will be withdrawn. The highest non-grammar preference then becomes the highest preference on the application.</a:t>
            </a:r>
          </a:p>
          <a:p>
            <a:pPr>
              <a:spcBef>
                <a:spcPct val="0"/>
              </a:spcBef>
              <a:spcAft>
                <a:spcPct val="30000"/>
              </a:spcAft>
              <a:buClrTx/>
              <a:buFontTx/>
              <a:buChar char="•"/>
            </a:pPr>
            <a:r>
              <a:rPr kumimoji="0" lang="en-GB" altLang="en-US" sz="2000" dirty="0">
                <a:effectLst/>
                <a:latin typeface="Arial" charset="0"/>
              </a:rPr>
              <a:t>Been assessed and advised that child did NOT reach the standard?</a:t>
            </a:r>
          </a:p>
          <a:p>
            <a:pPr lvl="1">
              <a:spcBef>
                <a:spcPct val="0"/>
              </a:spcBef>
              <a:spcAft>
                <a:spcPts val="2400"/>
              </a:spcAft>
              <a:buClrTx/>
              <a:buFontTx/>
              <a:buChar char="•"/>
            </a:pPr>
            <a:r>
              <a:rPr kumimoji="0" lang="en-GB" altLang="en-US" sz="1800" dirty="0">
                <a:effectLst/>
                <a:latin typeface="Arial" charset="0"/>
              </a:rPr>
              <a:t>If you already know your child has not reached the standard </a:t>
            </a:r>
            <a:r>
              <a:rPr kumimoji="0" lang="en-GB" altLang="en-US" sz="1800" u="sng" dirty="0">
                <a:effectLst/>
                <a:latin typeface="Arial" charset="0"/>
              </a:rPr>
              <a:t>before </a:t>
            </a:r>
            <a:r>
              <a:rPr kumimoji="0" lang="en-GB" altLang="en-US" sz="1800" dirty="0">
                <a:effectLst/>
                <a:latin typeface="Arial" charset="0"/>
              </a:rPr>
              <a:t>31</a:t>
            </a:r>
            <a:r>
              <a:rPr kumimoji="0" lang="en-GB" altLang="en-US" sz="1800" baseline="30000" dirty="0">
                <a:effectLst/>
                <a:latin typeface="Arial" charset="0"/>
              </a:rPr>
              <a:t>st</a:t>
            </a:r>
            <a:r>
              <a:rPr kumimoji="0" lang="en-GB" altLang="en-US" sz="1800" dirty="0">
                <a:effectLst/>
                <a:latin typeface="Arial" charset="0"/>
              </a:rPr>
              <a:t> October, don’t give it as a preference as it will be withdrawn</a:t>
            </a:r>
          </a:p>
          <a:p>
            <a:pPr algn="ctr">
              <a:spcBef>
                <a:spcPct val="0"/>
              </a:spcBef>
              <a:spcAft>
                <a:spcPct val="30000"/>
              </a:spcAft>
              <a:buClrTx/>
              <a:buNone/>
            </a:pPr>
            <a:r>
              <a:rPr kumimoji="0" lang="en-GB" altLang="en-US" sz="2000" dirty="0">
                <a:effectLst/>
                <a:latin typeface="Arial" charset="0"/>
              </a:rPr>
              <a:t>Parents of children who have not reached the standard can submit a written appeal after 1st March – same as in previous years</a:t>
            </a:r>
          </a:p>
          <a:p>
            <a:pPr>
              <a:spcBef>
                <a:spcPct val="0"/>
              </a:spcBef>
              <a:spcAft>
                <a:spcPct val="30000"/>
              </a:spcAft>
              <a:buClrTx/>
              <a:buFontTx/>
              <a:buNone/>
            </a:pPr>
            <a:r>
              <a:rPr kumimoji="0" lang="en-GB" altLang="en-US" sz="1200" dirty="0">
                <a:effectLst/>
                <a:latin typeface="Arial" charset="0"/>
              </a:rPr>
              <a:t>*COVID-19 arrangements may affect the selective assessments</a:t>
            </a:r>
          </a:p>
          <a:p>
            <a:pPr>
              <a:spcBef>
                <a:spcPct val="0"/>
              </a:spcBef>
              <a:buClrTx/>
              <a:buFontTx/>
              <a:buChar char="•"/>
            </a:pPr>
            <a:endParaRPr kumimoji="0" lang="en-GB" altLang="en-US" sz="2400" b="1" dirty="0">
              <a:effectLst/>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0"/>
            <a:ext cx="7772400" cy="692150"/>
          </a:xfrm>
        </p:spPr>
        <p:txBody>
          <a:bodyPr/>
          <a:lstStyle/>
          <a:p>
            <a:pPr algn="ctr"/>
            <a:r>
              <a:rPr kumimoji="0" lang="en-GB" altLang="en-US" sz="3600" b="1">
                <a:solidFill>
                  <a:srgbClr val="FF0000"/>
                </a:solidFill>
                <a:latin typeface="Arial" charset="0"/>
              </a:rPr>
              <a:t>Applying on-line</a:t>
            </a:r>
          </a:p>
        </p:txBody>
      </p:sp>
      <p:sp>
        <p:nvSpPr>
          <p:cNvPr id="7171" name="Rectangle 3"/>
          <p:cNvSpPr>
            <a:spLocks noGrp="1" noChangeArrowheads="1"/>
          </p:cNvSpPr>
          <p:nvPr>
            <p:ph type="body" idx="1"/>
          </p:nvPr>
        </p:nvSpPr>
        <p:spPr>
          <a:xfrm>
            <a:off x="611188" y="692150"/>
            <a:ext cx="7772400" cy="4114800"/>
          </a:xfrm>
        </p:spPr>
        <p:txBody>
          <a:bodyPr/>
          <a:lstStyle/>
          <a:p>
            <a:pPr>
              <a:lnSpc>
                <a:spcPct val="80000"/>
              </a:lnSpc>
              <a:spcAft>
                <a:spcPct val="5000"/>
              </a:spcAft>
            </a:pPr>
            <a:r>
              <a:rPr lang="en-GB" altLang="en-US" sz="2400">
                <a:latin typeface="Arial" charset="0"/>
                <a:hlinkClick r:id="rId2"/>
              </a:rPr>
              <a:t>www.wirral.gov.uk/schooladmissions</a:t>
            </a:r>
            <a:r>
              <a:rPr lang="en-GB" altLang="en-US" sz="2400">
                <a:latin typeface="Arial" charset="0"/>
              </a:rPr>
              <a:t> from 1st September</a:t>
            </a:r>
          </a:p>
          <a:p>
            <a:pPr algn="ctr">
              <a:lnSpc>
                <a:spcPct val="80000"/>
              </a:lnSpc>
              <a:spcAft>
                <a:spcPct val="5000"/>
              </a:spcAft>
              <a:buFont typeface="Monotype Sorts" pitchFamily="2" charset="2"/>
              <a:buNone/>
            </a:pPr>
            <a:r>
              <a:rPr lang="en-GB" altLang="en-US" sz="2400" b="1">
                <a:solidFill>
                  <a:srgbClr val="FF3300"/>
                </a:solidFill>
                <a:latin typeface="Arial" charset="0"/>
              </a:rPr>
              <a:t>Why apply on-line?</a:t>
            </a:r>
          </a:p>
          <a:p>
            <a:pPr>
              <a:lnSpc>
                <a:spcPct val="80000"/>
              </a:lnSpc>
            </a:pPr>
            <a:r>
              <a:rPr lang="en-GB" altLang="en-US" sz="2400">
                <a:latin typeface="Arial" charset="0"/>
              </a:rPr>
              <a:t>It is quick, easy and secure. </a:t>
            </a:r>
          </a:p>
          <a:p>
            <a:pPr>
              <a:lnSpc>
                <a:spcPct val="80000"/>
              </a:lnSpc>
            </a:pPr>
            <a:r>
              <a:rPr lang="en-GB" altLang="en-US" sz="2400">
                <a:latin typeface="Arial" charset="0"/>
              </a:rPr>
              <a:t>Apply from home 24 hours a day, 7 days a week (from 1</a:t>
            </a:r>
            <a:r>
              <a:rPr lang="en-GB" altLang="en-US" sz="2400" baseline="30000">
                <a:latin typeface="Arial" charset="0"/>
              </a:rPr>
              <a:t>st</a:t>
            </a:r>
            <a:r>
              <a:rPr lang="en-GB" altLang="en-US" sz="2400">
                <a:latin typeface="Arial" charset="0"/>
              </a:rPr>
              <a:t> September).</a:t>
            </a:r>
          </a:p>
          <a:p>
            <a:pPr>
              <a:lnSpc>
                <a:spcPct val="80000"/>
              </a:lnSpc>
            </a:pPr>
            <a:r>
              <a:rPr lang="en-GB" altLang="en-US" sz="2400">
                <a:latin typeface="Arial" charset="0"/>
              </a:rPr>
              <a:t>You can apply from a computer, smartphone or tablet with internet access. </a:t>
            </a:r>
          </a:p>
          <a:p>
            <a:pPr>
              <a:lnSpc>
                <a:spcPct val="80000"/>
              </a:lnSpc>
            </a:pPr>
            <a:r>
              <a:rPr lang="en-GB" altLang="en-US" sz="2400">
                <a:latin typeface="Arial" charset="0"/>
              </a:rPr>
              <a:t>No risk your application will be lost in the post.</a:t>
            </a:r>
          </a:p>
          <a:p>
            <a:pPr>
              <a:lnSpc>
                <a:spcPct val="80000"/>
              </a:lnSpc>
            </a:pPr>
            <a:r>
              <a:rPr lang="en-GB" altLang="en-US" sz="2400">
                <a:latin typeface="Arial" charset="0"/>
              </a:rPr>
              <a:t>You receive an email confirming that your application has been submitted and received.</a:t>
            </a:r>
          </a:p>
          <a:p>
            <a:pPr>
              <a:lnSpc>
                <a:spcPct val="80000"/>
              </a:lnSpc>
            </a:pPr>
            <a:r>
              <a:rPr lang="en-GB" altLang="en-US" sz="2400">
                <a:latin typeface="Arial" charset="0"/>
              </a:rPr>
              <a:t>The system has a series of security features that will prevent others from seeing your information.</a:t>
            </a:r>
            <a:r>
              <a:rPr lang="en-GB" altLang="en-US" sz="2800">
                <a:latin typeface="Arial" charset="0"/>
              </a:rPr>
              <a:t> </a:t>
            </a:r>
          </a:p>
          <a:p>
            <a:pPr>
              <a:lnSpc>
                <a:spcPct val="80000"/>
              </a:lnSpc>
            </a:pPr>
            <a:r>
              <a:rPr lang="en-GB" altLang="en-US" sz="2400">
                <a:latin typeface="Arial" charset="0"/>
              </a:rPr>
              <a:t>You </a:t>
            </a:r>
            <a:r>
              <a:rPr lang="en-GB" altLang="en-US" sz="2400" b="1">
                <a:latin typeface="Arial" charset="0"/>
              </a:rPr>
              <a:t>receive your offer by e-mail on allocation day.</a:t>
            </a:r>
          </a:p>
          <a:p>
            <a:pPr>
              <a:lnSpc>
                <a:spcPct val="80000"/>
              </a:lnSpc>
            </a:pPr>
            <a:endParaRPr lang="en-GB" altLang="en-US" sz="2400">
              <a:latin typeface="Arial"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23850" y="404813"/>
            <a:ext cx="8280400" cy="5975350"/>
          </a:xfrm>
        </p:spPr>
        <p:txBody>
          <a:bodyPr/>
          <a:lstStyle/>
          <a:p>
            <a:pPr>
              <a:buFont typeface="Monotype Sorts" pitchFamily="2" charset="2"/>
              <a:buNone/>
            </a:pPr>
            <a:r>
              <a:rPr lang="en-GB" altLang="en-US" sz="3600" b="1" dirty="0">
                <a:latin typeface="Arial" charset="0"/>
              </a:rPr>
              <a:t>   </a:t>
            </a:r>
            <a:r>
              <a:rPr lang="en-GB" altLang="en-US" b="1" dirty="0">
                <a:solidFill>
                  <a:srgbClr val="FF3300"/>
                </a:solidFill>
                <a:latin typeface="Arial" charset="0"/>
              </a:rPr>
              <a:t>Will secondary schools know what rank I have put them down?</a:t>
            </a:r>
            <a:endParaRPr lang="en-GB" altLang="en-US" b="1" dirty="0">
              <a:latin typeface="Arial" charset="0"/>
            </a:endParaRPr>
          </a:p>
          <a:p>
            <a:pPr>
              <a:buFont typeface="Monotype Sorts" pitchFamily="2" charset="2"/>
              <a:buNone/>
            </a:pPr>
            <a:r>
              <a:rPr lang="en-GB" altLang="en-US" b="1" dirty="0">
                <a:latin typeface="Arial" charset="0"/>
              </a:rPr>
              <a:t>  	</a:t>
            </a:r>
            <a:r>
              <a:rPr lang="en-GB" altLang="en-US" sz="2400" b="1" dirty="0">
                <a:latin typeface="Arial" charset="0"/>
              </a:rPr>
              <a:t>NO. Schools are not sent the actual preference forms.</a:t>
            </a:r>
          </a:p>
          <a:p>
            <a:pPr>
              <a:buFont typeface="Monotype Sorts" pitchFamily="2" charset="2"/>
              <a:buNone/>
            </a:pPr>
            <a:r>
              <a:rPr lang="en-GB" altLang="en-US" sz="2400" b="1" dirty="0">
                <a:latin typeface="Arial" charset="0"/>
              </a:rPr>
              <a:t>	They </a:t>
            </a:r>
            <a:r>
              <a:rPr lang="en-GB" altLang="en-US" sz="2400" b="1">
                <a:latin typeface="Arial" charset="0"/>
              </a:rPr>
              <a:t>have access to:</a:t>
            </a:r>
            <a:endParaRPr lang="en-GB" altLang="en-US" sz="2400" b="1" dirty="0">
              <a:latin typeface="Arial" charset="0"/>
            </a:endParaRPr>
          </a:p>
          <a:p>
            <a:pPr>
              <a:buFont typeface="Monotype Sorts" pitchFamily="2" charset="2"/>
              <a:buNone/>
            </a:pPr>
            <a:r>
              <a:rPr lang="en-GB" altLang="en-US" sz="2400" b="1" dirty="0">
                <a:latin typeface="Arial" charset="0"/>
              </a:rPr>
              <a:t>	    	Child’s name, address, date of birth, current 	school, siblings and faith information (if 	relevant)</a:t>
            </a:r>
          </a:p>
          <a:p>
            <a:pPr>
              <a:buFont typeface="Monotype Sorts" pitchFamily="2" charset="2"/>
              <a:buNone/>
            </a:pPr>
            <a:endParaRPr lang="en-GB" altLang="en-US" sz="2400" b="1" dirty="0">
              <a:latin typeface="Arial" charset="0"/>
            </a:endParaRPr>
          </a:p>
          <a:p>
            <a:pPr>
              <a:buFont typeface="Monotype Sorts" pitchFamily="2" charset="2"/>
              <a:buNone/>
            </a:pPr>
            <a:r>
              <a:rPr lang="en-GB" altLang="en-US" sz="2400" b="1" dirty="0">
                <a:latin typeface="Arial" charset="0"/>
              </a:rPr>
              <a:t>	Schools are </a:t>
            </a:r>
            <a:r>
              <a:rPr lang="en-GB" altLang="en-US" sz="2400" b="1" u="sng" dirty="0">
                <a:solidFill>
                  <a:srgbClr val="FF3300"/>
                </a:solidFill>
                <a:latin typeface="Arial" charset="0"/>
              </a:rPr>
              <a:t>not told</a:t>
            </a:r>
            <a:r>
              <a:rPr lang="en-GB" altLang="en-US" sz="2400" b="1" dirty="0">
                <a:latin typeface="Arial" charset="0"/>
              </a:rPr>
              <a:t> in what order their school has been put down as a preference.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026"/>
          <p:cNvSpPr txBox="1">
            <a:spLocks noChangeArrowheads="1"/>
          </p:cNvSpPr>
          <p:nvPr/>
        </p:nvSpPr>
        <p:spPr bwMode="auto">
          <a:xfrm>
            <a:off x="395288" y="188913"/>
            <a:ext cx="8458200" cy="8247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b="1">
                <a:solidFill>
                  <a:srgbClr val="FF0000"/>
                </a:solidFill>
                <a:effectLst/>
                <a:latin typeface="Arial" charset="0"/>
              </a:rPr>
              <a:t>CO-ORDINATION</a:t>
            </a:r>
          </a:p>
          <a:p>
            <a:pPr>
              <a:lnSpc>
                <a:spcPct val="150000"/>
              </a:lnSpc>
              <a:spcBef>
                <a:spcPct val="50000"/>
              </a:spcBef>
              <a:buClrTx/>
              <a:buFontTx/>
              <a:buNone/>
            </a:pPr>
            <a:r>
              <a:rPr kumimoji="0" lang="en-GB" altLang="en-US" sz="2400" b="1">
                <a:effectLst/>
                <a:latin typeface="Arial" charset="0"/>
              </a:rPr>
              <a:t>If you live in Wirral but want a school place in another local authority (LA), you must apply through Wirral as your home LA (either on-line or paper).</a:t>
            </a:r>
          </a:p>
          <a:p>
            <a:pPr>
              <a:lnSpc>
                <a:spcPct val="150000"/>
              </a:lnSpc>
              <a:spcBef>
                <a:spcPct val="50000"/>
              </a:spcBef>
              <a:buClrTx/>
              <a:buFontTx/>
              <a:buNone/>
            </a:pPr>
            <a:r>
              <a:rPr kumimoji="0" lang="en-GB" altLang="en-US" sz="2400" b="1">
                <a:effectLst/>
                <a:latin typeface="Arial" charset="0"/>
              </a:rPr>
              <a:t>Parents who don’t live in Wirral, but want to apply for a Wirral school, must apply through their home LA.   </a:t>
            </a:r>
          </a:p>
          <a:p>
            <a:pPr>
              <a:lnSpc>
                <a:spcPct val="150000"/>
              </a:lnSpc>
              <a:spcBef>
                <a:spcPct val="0"/>
              </a:spcBef>
              <a:buClrTx/>
              <a:buFontTx/>
              <a:buNone/>
            </a:pPr>
            <a:r>
              <a:rPr kumimoji="0" lang="en-GB" altLang="en-US" sz="2400" b="1">
                <a:solidFill>
                  <a:srgbClr val="FF0000"/>
                </a:solidFill>
                <a:effectLst/>
                <a:latin typeface="Arial" charset="0"/>
              </a:rPr>
              <a:t>There will be a single offer of a secondary school place.</a:t>
            </a:r>
          </a:p>
          <a:p>
            <a:pPr>
              <a:lnSpc>
                <a:spcPct val="150000"/>
              </a:lnSpc>
              <a:spcBef>
                <a:spcPct val="50000"/>
              </a:spcBef>
              <a:buClrTx/>
              <a:buFontTx/>
              <a:buNone/>
            </a:pPr>
            <a:r>
              <a:rPr kumimoji="0" lang="en-GB" altLang="en-US" sz="2400" b="1">
                <a:effectLst/>
                <a:latin typeface="Arial" charset="0"/>
              </a:rPr>
              <a:t>Parents will be informed of their outcome of their applications by their home LA, </a:t>
            </a:r>
            <a:r>
              <a:rPr kumimoji="0" lang="en-GB" altLang="en-US" sz="2400" b="1" u="sng">
                <a:effectLst/>
                <a:latin typeface="Arial" charset="0"/>
              </a:rPr>
              <a:t>not </a:t>
            </a:r>
            <a:r>
              <a:rPr kumimoji="0" lang="en-GB" altLang="en-US" sz="2400" b="1">
                <a:effectLst/>
                <a:latin typeface="Arial" charset="0"/>
              </a:rPr>
              <a:t>by the LA where the school is located. </a:t>
            </a:r>
          </a:p>
          <a:p>
            <a:pPr>
              <a:lnSpc>
                <a:spcPct val="150000"/>
              </a:lnSpc>
              <a:spcBef>
                <a:spcPct val="50000"/>
              </a:spcBef>
              <a:buClrTx/>
              <a:buFontTx/>
              <a:buNone/>
            </a:pPr>
            <a:endParaRPr kumimoji="0" lang="en-GB" altLang="en-US" sz="2400" b="1">
              <a:solidFill>
                <a:srgbClr val="FF0000"/>
              </a:solidFill>
              <a:effectLst/>
              <a:latin typeface="Arial" charset="0"/>
            </a:endParaRPr>
          </a:p>
          <a:p>
            <a:pPr>
              <a:lnSpc>
                <a:spcPct val="150000"/>
              </a:lnSpc>
              <a:spcBef>
                <a:spcPct val="50000"/>
              </a:spcBef>
              <a:buClrTx/>
              <a:buFontTx/>
              <a:buNone/>
            </a:pPr>
            <a:endParaRPr kumimoji="0" lang="en-GB" altLang="en-US" sz="2400" b="1">
              <a:solidFill>
                <a:srgbClr val="FF0000"/>
              </a:solidFill>
              <a:effectLst/>
              <a:latin typeface="Arial" charset="0"/>
            </a:endParaRPr>
          </a:p>
          <a:p>
            <a:pPr>
              <a:lnSpc>
                <a:spcPct val="150000"/>
              </a:lnSpc>
              <a:spcBef>
                <a:spcPct val="50000"/>
              </a:spcBef>
              <a:buClrTx/>
              <a:buFontTx/>
              <a:buNone/>
            </a:pPr>
            <a:endParaRPr kumimoji="0" lang="en-GB" altLang="en-US" sz="2400" b="1">
              <a:solidFill>
                <a:srgbClr val="FF0000"/>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p:cTn id="7" dur="500" fill="hold"/>
                                        <p:tgtEl>
                                          <p:spTgt spid="47106"/>
                                        </p:tgtEl>
                                        <p:attrNameLst>
                                          <p:attrName>ppt_w</p:attrName>
                                        </p:attrNameLst>
                                      </p:cBhvr>
                                      <p:tavLst>
                                        <p:tav tm="0">
                                          <p:val>
                                            <p:fltVal val="0"/>
                                          </p:val>
                                        </p:tav>
                                        <p:tav tm="100000">
                                          <p:val>
                                            <p:strVal val="#ppt_w"/>
                                          </p:val>
                                        </p:tav>
                                      </p:tavLst>
                                    </p:anim>
                                    <p:anim calcmode="lin" valueType="num">
                                      <p:cBhvr>
                                        <p:cTn id="8" dur="500" fill="hold"/>
                                        <p:tgtEl>
                                          <p:spTgt spid="47106"/>
                                        </p:tgtEl>
                                        <p:attrNameLst>
                                          <p:attrName>ppt_h</p:attrName>
                                        </p:attrNameLst>
                                      </p:cBhvr>
                                      <p:tavLst>
                                        <p:tav tm="0">
                                          <p:val>
                                            <p:fltVal val="0"/>
                                          </p:val>
                                        </p:tav>
                                        <p:tav tm="100000">
                                          <p:val>
                                            <p:strVal val="#ppt_h"/>
                                          </p:val>
                                        </p:tav>
                                      </p:tavLst>
                                    </p:anim>
                                    <p:anim calcmode="lin" valueType="num">
                                      <p:cBhvr>
                                        <p:cTn id="9" dur="500" fill="hold"/>
                                        <p:tgtEl>
                                          <p:spTgt spid="47106"/>
                                        </p:tgtEl>
                                        <p:attrNameLst>
                                          <p:attrName>ppt_x</p:attrName>
                                        </p:attrNameLst>
                                      </p:cBhvr>
                                      <p:tavLst>
                                        <p:tav tm="0">
                                          <p:val>
                                            <p:fltVal val="0.5"/>
                                          </p:val>
                                        </p:tav>
                                        <p:tav tm="100000">
                                          <p:val>
                                            <p:strVal val="#ppt_x"/>
                                          </p:val>
                                        </p:tav>
                                      </p:tavLst>
                                    </p:anim>
                                    <p:anim calcmode="lin" valueType="num">
                                      <p:cBhvr>
                                        <p:cTn id="10" dur="500" fill="hold"/>
                                        <p:tgtEl>
                                          <p:spTgt spid="4710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28" name="Text Box 44"/>
          <p:cNvSpPr txBox="1">
            <a:spLocks noChangeArrowheads="1"/>
          </p:cNvSpPr>
          <p:nvPr/>
        </p:nvSpPr>
        <p:spPr bwMode="auto">
          <a:xfrm>
            <a:off x="468313" y="333375"/>
            <a:ext cx="7775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endParaRPr lang="en-US" altLang="en-US">
              <a:effectLst>
                <a:outerShdw blurRad="38100" dist="38100" dir="2700000" algn="tl">
                  <a:srgbClr val="000000"/>
                </a:outerShdw>
              </a:effectLst>
            </a:endParaRPr>
          </a:p>
        </p:txBody>
      </p:sp>
      <p:sp>
        <p:nvSpPr>
          <p:cNvPr id="10243" name="Text Box 45"/>
          <p:cNvSpPr txBox="1">
            <a:spLocks noChangeArrowheads="1"/>
          </p:cNvSpPr>
          <p:nvPr/>
        </p:nvSpPr>
        <p:spPr bwMode="auto">
          <a:xfrm>
            <a:off x="323850" y="115888"/>
            <a:ext cx="8351838" cy="1404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spcBef>
                <a:spcPct val="50000"/>
              </a:spcBef>
              <a:buClrTx/>
              <a:buFontTx/>
              <a:buNone/>
            </a:pPr>
            <a:r>
              <a:rPr kumimoji="0" lang="en-GB" altLang="en-US" sz="1600" b="1">
                <a:effectLst/>
                <a:latin typeface="Arial" charset="0"/>
              </a:rPr>
              <a:t>WHAT HAPPENS TO MY PREFERENCES?</a:t>
            </a:r>
          </a:p>
          <a:p>
            <a:pPr>
              <a:spcBef>
                <a:spcPct val="50000"/>
              </a:spcBef>
              <a:buClrTx/>
              <a:buFontTx/>
              <a:buNone/>
            </a:pPr>
            <a:r>
              <a:rPr kumimoji="0" lang="en-GB" altLang="en-US" sz="1600" b="1">
                <a:effectLst/>
                <a:latin typeface="Arial" charset="0"/>
              </a:rPr>
              <a:t>THE LA, OR THE SCHOOLS</a:t>
            </a:r>
            <a:r>
              <a:rPr kumimoji="0" lang="en-GB" altLang="en-US" sz="2000" b="1">
                <a:effectLst/>
                <a:latin typeface="Arial" charset="0"/>
              </a:rPr>
              <a:t>*</a:t>
            </a:r>
            <a:r>
              <a:rPr kumimoji="0" lang="en-GB" altLang="en-US" sz="1600" b="1">
                <a:effectLst/>
                <a:latin typeface="Arial" charset="0"/>
              </a:rPr>
              <a:t>, DRAW UP A “STACK” OF APPLICANTS  PUTTING THEM IN ORDER USING THE OVERSUBSCRIPTION CRITERIA FOR THE SCHOOL</a:t>
            </a:r>
          </a:p>
          <a:p>
            <a:pPr>
              <a:spcBef>
                <a:spcPct val="50000"/>
              </a:spcBef>
              <a:buClrTx/>
              <a:buFontTx/>
              <a:buChar char="•"/>
            </a:pPr>
            <a:r>
              <a:rPr kumimoji="0" lang="en-GB" altLang="en-US" sz="1600" b="1">
                <a:effectLst/>
                <a:latin typeface="Arial" charset="0"/>
              </a:rPr>
              <a:t> CHILDREN IN CARE, STATEMENTED CHILDREN,  SIBLINGS AND DISTANCE</a:t>
            </a:r>
          </a:p>
        </p:txBody>
      </p:sp>
      <p:grpSp>
        <p:nvGrpSpPr>
          <p:cNvPr id="10244" name="Group 47"/>
          <p:cNvGrpSpPr>
            <a:grpSpLocks/>
          </p:cNvGrpSpPr>
          <p:nvPr/>
        </p:nvGrpSpPr>
        <p:grpSpPr bwMode="auto">
          <a:xfrm>
            <a:off x="1646238" y="1628775"/>
            <a:ext cx="7029450" cy="5032375"/>
            <a:chOff x="1037" y="1026"/>
            <a:chExt cx="4428" cy="3170"/>
          </a:xfrm>
        </p:grpSpPr>
        <p:sp>
          <p:nvSpPr>
            <p:cNvPr id="67588" name="Line 4"/>
            <p:cNvSpPr>
              <a:spLocks noChangeShapeType="1"/>
            </p:cNvSpPr>
            <p:nvPr/>
          </p:nvSpPr>
          <p:spPr bwMode="auto">
            <a:xfrm flipH="1" flipV="1">
              <a:off x="2290" y="2136"/>
              <a:ext cx="1316" cy="771"/>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589" name="Text Box 5"/>
            <p:cNvSpPr txBox="1">
              <a:spLocks noChangeArrowheads="1"/>
            </p:cNvSpPr>
            <p:nvPr/>
          </p:nvSpPr>
          <p:spPr bwMode="auto">
            <a:xfrm>
              <a:off x="3612" y="2787"/>
              <a:ext cx="76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DISTANCE</a:t>
              </a:r>
              <a:endParaRPr lang="en-GB" altLang="en-US" sz="1600">
                <a:solidFill>
                  <a:srgbClr val="000099"/>
                </a:solidFill>
                <a:effectLst>
                  <a:outerShdw blurRad="38100" dist="38100" dir="2700000" algn="tl">
                    <a:srgbClr val="000000"/>
                  </a:outerShdw>
                </a:effectLst>
              </a:endParaRPr>
            </a:p>
          </p:txBody>
        </p:sp>
        <p:grpSp>
          <p:nvGrpSpPr>
            <p:cNvPr id="10247" name="Group 6"/>
            <p:cNvGrpSpPr>
              <a:grpSpLocks/>
            </p:cNvGrpSpPr>
            <p:nvPr/>
          </p:nvGrpSpPr>
          <p:grpSpPr bwMode="auto">
            <a:xfrm>
              <a:off x="1037" y="1218"/>
              <a:ext cx="1075" cy="2978"/>
              <a:chOff x="1200" y="624"/>
              <a:chExt cx="1075" cy="2978"/>
            </a:xfrm>
          </p:grpSpPr>
          <p:sp>
            <p:nvSpPr>
              <p:cNvPr id="67591" name="Rectangle 7"/>
              <p:cNvSpPr>
                <a:spLocks noChangeArrowheads="1"/>
              </p:cNvSpPr>
              <p:nvPr/>
            </p:nvSpPr>
            <p:spPr bwMode="auto">
              <a:xfrm>
                <a:off x="1200" y="3422"/>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2" name="Rectangle 8"/>
              <p:cNvSpPr>
                <a:spLocks noChangeArrowheads="1"/>
              </p:cNvSpPr>
              <p:nvPr/>
            </p:nvSpPr>
            <p:spPr bwMode="auto">
              <a:xfrm>
                <a:off x="1200" y="3241"/>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3" name="Rectangle 9"/>
              <p:cNvSpPr>
                <a:spLocks noChangeArrowheads="1"/>
              </p:cNvSpPr>
              <p:nvPr/>
            </p:nvSpPr>
            <p:spPr bwMode="auto">
              <a:xfrm>
                <a:off x="1200" y="3061"/>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4" name="Rectangle 10"/>
              <p:cNvSpPr>
                <a:spLocks noChangeArrowheads="1"/>
              </p:cNvSpPr>
              <p:nvPr/>
            </p:nvSpPr>
            <p:spPr bwMode="auto">
              <a:xfrm>
                <a:off x="1200" y="2880"/>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5" name="Rectangle 11"/>
              <p:cNvSpPr>
                <a:spLocks noChangeArrowheads="1"/>
              </p:cNvSpPr>
              <p:nvPr/>
            </p:nvSpPr>
            <p:spPr bwMode="auto">
              <a:xfrm>
                <a:off x="1200" y="2700"/>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US" altLang="en-US">
                  <a:solidFill>
                    <a:srgbClr val="66FF33"/>
                  </a:solidFill>
                  <a:effectLst>
                    <a:outerShdw blurRad="38100" dist="38100" dir="2700000" algn="tl">
                      <a:srgbClr val="000000"/>
                    </a:outerShdw>
                  </a:effectLst>
                </a:endParaRPr>
              </a:p>
            </p:txBody>
          </p:sp>
          <p:sp>
            <p:nvSpPr>
              <p:cNvPr id="67596" name="Rectangle 12"/>
              <p:cNvSpPr>
                <a:spLocks noChangeArrowheads="1"/>
              </p:cNvSpPr>
              <p:nvPr/>
            </p:nvSpPr>
            <p:spPr bwMode="auto">
              <a:xfrm>
                <a:off x="1200" y="2609"/>
                <a:ext cx="1075" cy="9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US" altLang="en-US">
                  <a:solidFill>
                    <a:srgbClr val="66FF33"/>
                  </a:solidFill>
                  <a:effectLst>
                    <a:outerShdw blurRad="38100" dist="38100" dir="2700000" algn="tl">
                      <a:srgbClr val="000000"/>
                    </a:outerShdw>
                  </a:effectLst>
                </a:endParaRPr>
              </a:p>
            </p:txBody>
          </p:sp>
          <p:sp>
            <p:nvSpPr>
              <p:cNvPr id="67597" name="Rectangle 13"/>
              <p:cNvSpPr>
                <a:spLocks noChangeArrowheads="1"/>
              </p:cNvSpPr>
              <p:nvPr/>
            </p:nvSpPr>
            <p:spPr bwMode="auto">
              <a:xfrm>
                <a:off x="1200" y="2429"/>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8" name="Rectangle 14"/>
              <p:cNvSpPr>
                <a:spLocks noChangeArrowheads="1"/>
              </p:cNvSpPr>
              <p:nvPr/>
            </p:nvSpPr>
            <p:spPr bwMode="auto">
              <a:xfrm>
                <a:off x="1200" y="2248"/>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599" name="Rectangle 15"/>
              <p:cNvSpPr>
                <a:spLocks noChangeArrowheads="1"/>
              </p:cNvSpPr>
              <p:nvPr/>
            </p:nvSpPr>
            <p:spPr bwMode="auto">
              <a:xfrm>
                <a:off x="1200" y="2068"/>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0" name="Rectangle 16"/>
              <p:cNvSpPr>
                <a:spLocks noChangeArrowheads="1"/>
              </p:cNvSpPr>
              <p:nvPr/>
            </p:nvSpPr>
            <p:spPr bwMode="auto">
              <a:xfrm>
                <a:off x="1200" y="1887"/>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1" name="Rectangle 17"/>
              <p:cNvSpPr>
                <a:spLocks noChangeArrowheads="1"/>
              </p:cNvSpPr>
              <p:nvPr/>
            </p:nvSpPr>
            <p:spPr bwMode="auto">
              <a:xfrm>
                <a:off x="1200" y="1707"/>
                <a:ext cx="1075" cy="180"/>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2" name="Rectangle 18"/>
              <p:cNvSpPr>
                <a:spLocks noChangeArrowheads="1"/>
              </p:cNvSpPr>
              <p:nvPr/>
            </p:nvSpPr>
            <p:spPr bwMode="auto">
              <a:xfrm>
                <a:off x="1200" y="1526"/>
                <a:ext cx="1075" cy="181"/>
              </a:xfrm>
              <a:prstGeom prst="rect">
                <a:avLst/>
              </a:prstGeom>
              <a:solidFill>
                <a:srgbClr val="66FF33"/>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FF33"/>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3" name="Rectangle 19"/>
              <p:cNvSpPr>
                <a:spLocks noChangeArrowheads="1"/>
              </p:cNvSpPr>
              <p:nvPr/>
            </p:nvSpPr>
            <p:spPr bwMode="auto">
              <a:xfrm>
                <a:off x="1200" y="1346"/>
                <a:ext cx="1075" cy="180"/>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4" name="Rectangle 20"/>
              <p:cNvSpPr>
                <a:spLocks noChangeArrowheads="1"/>
              </p:cNvSpPr>
              <p:nvPr/>
            </p:nvSpPr>
            <p:spPr bwMode="auto">
              <a:xfrm>
                <a:off x="1200" y="1165"/>
                <a:ext cx="1075" cy="181"/>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5" name="Rectangle 21"/>
              <p:cNvSpPr>
                <a:spLocks noChangeArrowheads="1"/>
              </p:cNvSpPr>
              <p:nvPr/>
            </p:nvSpPr>
            <p:spPr bwMode="auto">
              <a:xfrm>
                <a:off x="1200" y="985"/>
                <a:ext cx="1075" cy="180"/>
              </a:xfrm>
              <a:prstGeom prst="rect">
                <a:avLst/>
              </a:prstGeom>
              <a:solidFill>
                <a:srgbClr val="FFFF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FF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6" name="Rectangle 22"/>
              <p:cNvSpPr>
                <a:spLocks noChangeArrowheads="1"/>
              </p:cNvSpPr>
              <p:nvPr/>
            </p:nvSpPr>
            <p:spPr bwMode="auto">
              <a:xfrm>
                <a:off x="1200" y="804"/>
                <a:ext cx="1075" cy="181"/>
              </a:xfrm>
              <a:prstGeom prst="rect">
                <a:avLst/>
              </a:prstGeom>
              <a:solidFill>
                <a:srgbClr val="FFCC99"/>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CC99"/>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sp>
            <p:nvSpPr>
              <p:cNvPr id="67607" name="Rectangle 23"/>
              <p:cNvSpPr>
                <a:spLocks noChangeArrowheads="1"/>
              </p:cNvSpPr>
              <p:nvPr/>
            </p:nvSpPr>
            <p:spPr bwMode="auto">
              <a:xfrm>
                <a:off x="1200" y="624"/>
                <a:ext cx="1075" cy="180"/>
              </a:xfrm>
              <a:prstGeom prst="rect">
                <a:avLst/>
              </a:prstGeom>
              <a:solidFill>
                <a:srgbClr val="FF000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FF000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a:flatTx/>
              </a:bodyPr>
              <a:lstStyle/>
              <a:p>
                <a:pPr>
                  <a:defRPr/>
                </a:pPr>
                <a:endParaRPr lang="en-GB"/>
              </a:p>
            </p:txBody>
          </p:sp>
        </p:grpSp>
        <p:grpSp>
          <p:nvGrpSpPr>
            <p:cNvPr id="10248" name="Group 24"/>
            <p:cNvGrpSpPr>
              <a:grpSpLocks/>
            </p:cNvGrpSpPr>
            <p:nvPr/>
          </p:nvGrpSpPr>
          <p:grpSpPr bwMode="auto">
            <a:xfrm>
              <a:off x="2381" y="1026"/>
              <a:ext cx="2862" cy="231"/>
              <a:chOff x="2496" y="432"/>
              <a:chExt cx="2862" cy="231"/>
            </a:xfrm>
          </p:grpSpPr>
          <p:sp>
            <p:nvSpPr>
              <p:cNvPr id="67609" name="Line 25"/>
              <p:cNvSpPr>
                <a:spLocks noChangeShapeType="1"/>
              </p:cNvSpPr>
              <p:nvPr/>
            </p:nvSpPr>
            <p:spPr bwMode="auto">
              <a:xfrm flipH="1">
                <a:off x="2496" y="576"/>
                <a:ext cx="1392" cy="48"/>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610" name="Text Box 26"/>
              <p:cNvSpPr txBox="1">
                <a:spLocks noChangeArrowheads="1"/>
              </p:cNvSpPr>
              <p:nvPr/>
            </p:nvSpPr>
            <p:spPr bwMode="auto">
              <a:xfrm>
                <a:off x="3982" y="432"/>
                <a:ext cx="137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CHILDREN IN CARE</a:t>
                </a:r>
                <a:r>
                  <a:rPr lang="en-GB" altLang="en-US" sz="1800" b="1">
                    <a:effectLst/>
                    <a:latin typeface="Arial" charset="0"/>
                  </a:rPr>
                  <a:t> </a:t>
                </a:r>
                <a:endParaRPr lang="en-GB" altLang="en-US">
                  <a:effectLst>
                    <a:outerShdw blurRad="38100" dist="38100" dir="2700000" algn="tl">
                      <a:srgbClr val="000000"/>
                    </a:outerShdw>
                  </a:effectLst>
                </a:endParaRPr>
              </a:p>
            </p:txBody>
          </p:sp>
        </p:grpSp>
        <p:sp>
          <p:nvSpPr>
            <p:cNvPr id="67612" name="Line 28"/>
            <p:cNvSpPr>
              <a:spLocks noChangeShapeType="1"/>
            </p:cNvSpPr>
            <p:nvPr/>
          </p:nvSpPr>
          <p:spPr bwMode="auto">
            <a:xfrm flipH="1" flipV="1">
              <a:off x="2381" y="1458"/>
              <a:ext cx="817" cy="43"/>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613" name="Text Box 29"/>
            <p:cNvSpPr txBox="1">
              <a:spLocks noChangeArrowheads="1"/>
            </p:cNvSpPr>
            <p:nvPr/>
          </p:nvSpPr>
          <p:spPr bwMode="auto">
            <a:xfrm>
              <a:off x="3436" y="1426"/>
              <a:ext cx="1759"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dirty="0">
                  <a:solidFill>
                    <a:srgbClr val="000099"/>
                  </a:solidFill>
                  <a:effectLst/>
                  <a:latin typeface="Arial" charset="0"/>
                </a:rPr>
                <a:t>CHILDREN WITH AN EHCP</a:t>
              </a:r>
              <a:endParaRPr lang="en-GB" altLang="en-US" sz="1600" dirty="0">
                <a:solidFill>
                  <a:srgbClr val="000099"/>
                </a:solidFill>
                <a:effectLst>
                  <a:outerShdw blurRad="38100" dist="38100" dir="2700000" algn="tl">
                    <a:srgbClr val="000000"/>
                  </a:outerShdw>
                </a:effectLst>
              </a:endParaRPr>
            </a:p>
          </p:txBody>
        </p:sp>
        <p:grpSp>
          <p:nvGrpSpPr>
            <p:cNvPr id="10251" name="Group 30"/>
            <p:cNvGrpSpPr>
              <a:grpSpLocks/>
            </p:cNvGrpSpPr>
            <p:nvPr/>
          </p:nvGrpSpPr>
          <p:grpSpPr bwMode="auto">
            <a:xfrm>
              <a:off x="2333" y="1746"/>
              <a:ext cx="2346" cy="324"/>
              <a:chOff x="2448" y="1104"/>
              <a:chExt cx="2346" cy="324"/>
            </a:xfrm>
          </p:grpSpPr>
          <p:sp>
            <p:nvSpPr>
              <p:cNvPr id="67615" name="Line 31"/>
              <p:cNvSpPr>
                <a:spLocks noChangeShapeType="1"/>
              </p:cNvSpPr>
              <p:nvPr/>
            </p:nvSpPr>
            <p:spPr bwMode="auto">
              <a:xfrm flipH="1" flipV="1">
                <a:off x="2448" y="1104"/>
                <a:ext cx="1488" cy="192"/>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67616" name="Text Box 32"/>
              <p:cNvSpPr txBox="1">
                <a:spLocks noChangeArrowheads="1"/>
              </p:cNvSpPr>
              <p:nvPr/>
            </p:nvSpPr>
            <p:spPr bwMode="auto">
              <a:xfrm>
                <a:off x="4074" y="1216"/>
                <a:ext cx="72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GB" altLang="en-US" sz="1600" b="1">
                    <a:solidFill>
                      <a:srgbClr val="000099"/>
                    </a:solidFill>
                    <a:effectLst/>
                    <a:latin typeface="Arial" charset="0"/>
                  </a:rPr>
                  <a:t>SIBLINGS</a:t>
                </a:r>
                <a:endParaRPr lang="en-GB" altLang="en-US" sz="1600">
                  <a:solidFill>
                    <a:srgbClr val="000099"/>
                  </a:solidFill>
                  <a:effectLst>
                    <a:outerShdw blurRad="38100" dist="38100" dir="2700000" algn="tl">
                      <a:srgbClr val="000000"/>
                    </a:outerShdw>
                  </a:effectLst>
                </a:endParaRPr>
              </a:p>
            </p:txBody>
          </p:sp>
        </p:grpSp>
        <p:sp>
          <p:nvSpPr>
            <p:cNvPr id="67626" name="Line 42"/>
            <p:cNvSpPr>
              <a:spLocks noChangeShapeType="1"/>
            </p:cNvSpPr>
            <p:nvPr/>
          </p:nvSpPr>
          <p:spPr bwMode="auto">
            <a:xfrm flipH="1">
              <a:off x="2336" y="2907"/>
              <a:ext cx="1270" cy="1134"/>
            </a:xfrm>
            <a:prstGeom prst="line">
              <a:avLst/>
            </a:prstGeom>
            <a:noFill/>
            <a:ln w="9525">
              <a:solidFill>
                <a:srgbClr val="000099"/>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en-GB"/>
            </a:p>
          </p:txBody>
        </p:sp>
        <p:sp>
          <p:nvSpPr>
            <p:cNvPr id="10253" name="Text Box 46"/>
            <p:cNvSpPr txBox="1">
              <a:spLocks noChangeArrowheads="1"/>
            </p:cNvSpPr>
            <p:nvPr/>
          </p:nvSpPr>
          <p:spPr bwMode="auto">
            <a:xfrm>
              <a:off x="3470" y="3699"/>
              <a:ext cx="1995"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spcBef>
                  <a:spcPct val="20000"/>
                </a:spcBef>
                <a:buClr>
                  <a:schemeClr val="bg2"/>
                </a:buClr>
                <a:buFont typeface="Monotype Sorts" pitchFamily="2" charset="2"/>
                <a:buChar char="§"/>
                <a:defRPr kumimoji="1" sz="3200">
                  <a:solidFill>
                    <a:schemeClr val="tx1"/>
                  </a:solidFill>
                  <a:latin typeface="Times New Roman" pitchFamily="18" charset="0"/>
                </a:defRPr>
              </a:lvl1pPr>
              <a:lvl2pPr marL="742950" indent="-285750" algn="l">
                <a:spcBef>
                  <a:spcPct val="20000"/>
                </a:spcBef>
                <a:buClr>
                  <a:schemeClr val="bg2"/>
                </a:buClr>
                <a:buSzPct val="50000"/>
                <a:buFont typeface="Monotype Sorts" pitchFamily="2" charset="2"/>
                <a:buChar char="l"/>
                <a:defRPr kumimoji="1" sz="2800">
                  <a:solidFill>
                    <a:schemeClr val="tx1"/>
                  </a:solidFill>
                  <a:latin typeface="Times New Roman" pitchFamily="18" charset="0"/>
                </a:defRPr>
              </a:lvl2pPr>
              <a:lvl3pPr marL="1143000" indent="-228600" algn="l">
                <a:spcBef>
                  <a:spcPct val="20000"/>
                </a:spcBef>
                <a:buChar char="•"/>
                <a:defRPr kumimoji="1" sz="2400">
                  <a:solidFill>
                    <a:schemeClr val="tx1"/>
                  </a:solidFill>
                  <a:latin typeface="Times New Roman" pitchFamily="18" charset="0"/>
                </a:defRPr>
              </a:lvl3pPr>
              <a:lvl4pPr marL="1600200" indent="-228600" algn="l">
                <a:spcBef>
                  <a:spcPct val="20000"/>
                </a:spcBef>
                <a:buChar char="–"/>
                <a:defRPr kumimoji="1" sz="2000">
                  <a:solidFill>
                    <a:schemeClr val="tx1"/>
                  </a:solidFill>
                  <a:latin typeface="Times New Roman" pitchFamily="18" charset="0"/>
                </a:defRPr>
              </a:lvl4pPr>
              <a:lvl5pPr marL="2057400" indent="-228600" algn="l">
                <a:spcBef>
                  <a:spcPct val="20000"/>
                </a:spcBef>
                <a:buChar char="»"/>
                <a:defRPr kumimoji="1" sz="2000">
                  <a:solidFill>
                    <a:schemeClr val="tx1"/>
                  </a:solidFill>
                  <a:latin typeface="Times New Roman" pitchFamily="18" charset="0"/>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defRPr>
              </a:lvl9pPr>
            </a:lstStyle>
            <a:p>
              <a:pPr algn="ctr">
                <a:spcBef>
                  <a:spcPct val="50000"/>
                </a:spcBef>
                <a:buClrTx/>
                <a:buFontTx/>
                <a:buNone/>
              </a:pPr>
              <a:r>
                <a:rPr kumimoji="0" lang="en-GB" altLang="en-US" sz="1600" b="1">
                  <a:effectLst/>
                  <a:latin typeface="Arial" charset="0"/>
                </a:rPr>
                <a:t>* SOME SCHOOLS HAVE DIFFERENT CRITERIA</a:t>
              </a:r>
            </a:p>
          </p:txBody>
        </p:sp>
      </p:grpSp>
    </p:spTree>
  </p:cSld>
  <p:clrMapOvr>
    <a:masterClrMapping/>
  </p:clrMapOvr>
  <p:transition>
    <p:randomBar dir="vert"/>
  </p:transition>
</p:sld>
</file>

<file path=ppt/theme/theme1.xml><?xml version="1.0" encoding="utf-8"?>
<a:theme xmlns:a="http://schemas.openxmlformats.org/drawingml/2006/main" name="SERENE">
  <a:themeElements>
    <a:clrScheme name="SERENE.POT 4">
      <a:dk1>
        <a:srgbClr val="333333"/>
      </a:dk1>
      <a:lt1>
        <a:srgbClr val="0066FF"/>
      </a:lt1>
      <a:dk2>
        <a:srgbClr val="004C2B"/>
      </a:dk2>
      <a:lt2>
        <a:srgbClr val="578963"/>
      </a:lt2>
      <a:accent1>
        <a:srgbClr val="FFCCCC"/>
      </a:accent1>
      <a:accent2>
        <a:srgbClr val="B3E1B3"/>
      </a:accent2>
      <a:accent3>
        <a:srgbClr val="AAB8FF"/>
      </a:accent3>
      <a:accent4>
        <a:srgbClr val="2A2A2A"/>
      </a:accent4>
      <a:accent5>
        <a:srgbClr val="FFE2E2"/>
      </a:accent5>
      <a:accent6>
        <a:srgbClr val="A2CCA2"/>
      </a:accent6>
      <a:hlink>
        <a:srgbClr val="060B0E"/>
      </a:hlink>
      <a:folHlink>
        <a:srgbClr val="0A060A"/>
      </a:folHlink>
    </a:clrScheme>
    <a:fontScheme name="SERENE.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defRPr>
        </a:defPPr>
      </a:lstStyle>
    </a:lnDef>
  </a:objectDefaults>
  <a:extraClrSchemeLst>
    <a:extraClrScheme>
      <a:clrScheme name="SERENE.POT 1">
        <a:dk1>
          <a:srgbClr val="333333"/>
        </a:dk1>
        <a:lt1>
          <a:srgbClr val="A9BDA9"/>
        </a:lt1>
        <a:dk2>
          <a:srgbClr val="004C2B"/>
        </a:dk2>
        <a:lt2>
          <a:srgbClr val="578963"/>
        </a:lt2>
        <a:accent1>
          <a:srgbClr val="E1B7B7"/>
        </a:accent1>
        <a:accent2>
          <a:srgbClr val="B3E1B3"/>
        </a:accent2>
        <a:accent3>
          <a:srgbClr val="D1DBD1"/>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POT 2">
        <a:dk1>
          <a:srgbClr val="333333"/>
        </a:dk1>
        <a:lt1>
          <a:srgbClr val="FFFFFF"/>
        </a:lt1>
        <a:dk2>
          <a:srgbClr val="004C2B"/>
        </a:dk2>
        <a:lt2>
          <a:srgbClr val="578963"/>
        </a:lt2>
        <a:accent1>
          <a:srgbClr val="E1B7B7"/>
        </a:accent1>
        <a:accent2>
          <a:srgbClr val="B3E1B3"/>
        </a:accent2>
        <a:accent3>
          <a:srgbClr val="FFFFFF"/>
        </a:accent3>
        <a:accent4>
          <a:srgbClr val="2A2A2A"/>
        </a:accent4>
        <a:accent5>
          <a:srgbClr val="EED8D8"/>
        </a:accent5>
        <a:accent6>
          <a:srgbClr val="A2CCA2"/>
        </a:accent6>
        <a:hlink>
          <a:srgbClr val="BDD7E5"/>
        </a:hlink>
        <a:folHlink>
          <a:srgbClr val="D2AAD2"/>
        </a:folHlink>
      </a:clrScheme>
      <a:clrMap bg1="lt1" tx1="dk1" bg2="lt2" tx2="dk2" accent1="accent1" accent2="accent2" accent3="accent3" accent4="accent4" accent5="accent5" accent6="accent6" hlink="hlink" folHlink="folHlink"/>
    </a:extraClrScheme>
    <a:extraClrScheme>
      <a:clrScheme name="SERENE.POT 3">
        <a:dk1>
          <a:srgbClr val="000000"/>
        </a:dk1>
        <a:lt1>
          <a:srgbClr val="FFFFFF"/>
        </a:lt1>
        <a:dk2>
          <a:srgbClr val="000000"/>
        </a:dk2>
        <a:lt2>
          <a:srgbClr val="393939"/>
        </a:lt2>
        <a:accent1>
          <a:srgbClr val="CBCBCB"/>
        </a:accent1>
        <a:accent2>
          <a:srgbClr val="808080"/>
        </a:accent2>
        <a:accent3>
          <a:srgbClr val="FFFFFF"/>
        </a:accent3>
        <a:accent4>
          <a:srgbClr val="000000"/>
        </a:accent4>
        <a:accent5>
          <a:srgbClr val="E2E2E2"/>
        </a:accent5>
        <a:accent6>
          <a:srgbClr val="737373"/>
        </a:accent6>
        <a:hlink>
          <a:srgbClr val="B2B2B2"/>
        </a:hlink>
        <a:folHlink>
          <a:srgbClr val="EAEAEA"/>
        </a:folHlink>
      </a:clrScheme>
      <a:clrMap bg1="lt1" tx1="dk1" bg2="lt2" tx2="dk2" accent1="accent1" accent2="accent2" accent3="accent3" accent4="accent4" accent5="accent5" accent6="accent6" hlink="hlink" folHlink="folHlink"/>
    </a:extraClrScheme>
    <a:extraClrScheme>
      <a:clrScheme name="SERENE.POT 4">
        <a:dk1>
          <a:srgbClr val="333333"/>
        </a:dk1>
        <a:lt1>
          <a:srgbClr val="0066FF"/>
        </a:lt1>
        <a:dk2>
          <a:srgbClr val="004C2B"/>
        </a:dk2>
        <a:lt2>
          <a:srgbClr val="578963"/>
        </a:lt2>
        <a:accent1>
          <a:srgbClr val="FFCCCC"/>
        </a:accent1>
        <a:accent2>
          <a:srgbClr val="B3E1B3"/>
        </a:accent2>
        <a:accent3>
          <a:srgbClr val="AAB8FF"/>
        </a:accent3>
        <a:accent4>
          <a:srgbClr val="2A2A2A"/>
        </a:accent4>
        <a:accent5>
          <a:srgbClr val="FFE2E2"/>
        </a:accent5>
        <a:accent6>
          <a:srgbClr val="A2CCA2"/>
        </a:accent6>
        <a:hlink>
          <a:srgbClr val="060B0E"/>
        </a:hlink>
        <a:folHlink>
          <a:srgbClr val="0A06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Designs\SERENE.POT</Template>
  <TotalTime>3932</TotalTime>
  <Words>1085</Words>
  <Application>Microsoft Office PowerPoint</Application>
  <PresentationFormat>On-screen Show (4:3)</PresentationFormat>
  <Paragraphs>106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Monotype Sorts</vt:lpstr>
      <vt:lpstr>Times New Roman</vt:lpstr>
      <vt:lpstr>SERENE</vt:lpstr>
      <vt:lpstr>PowerPoint Presentation</vt:lpstr>
      <vt:lpstr>PowerPoint Presentation</vt:lpstr>
      <vt:lpstr>PowerPoint Presentation</vt:lpstr>
      <vt:lpstr>Non-Catholic 11+ assessments * </vt:lpstr>
      <vt:lpstr>11+ assessments and applying for a place</vt:lpstr>
      <vt:lpstr>Applying on-line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more information</vt:lpstr>
    </vt:vector>
  </TitlesOfParts>
  <Company>Wirral Borough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petestel</dc:creator>
  <cp:lastModifiedBy>Jennie McAleny</cp:lastModifiedBy>
  <cp:revision>207</cp:revision>
  <cp:lastPrinted>2007-08-14T12:24:25Z</cp:lastPrinted>
  <dcterms:created xsi:type="dcterms:W3CDTF">2003-01-06T15:00:39Z</dcterms:created>
  <dcterms:modified xsi:type="dcterms:W3CDTF">2020-09-13T15:45:43Z</dcterms:modified>
</cp:coreProperties>
</file>