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7"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75559F-AD0D-4744-A84A-71948C082469}" v="24" dt="2024-02-01T14:43:13.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95033" autoAdjust="0"/>
  </p:normalViewPr>
  <p:slideViewPr>
    <p:cSldViewPr snapToGrid="0">
      <p:cViewPr varScale="1">
        <p:scale>
          <a:sx n="89" d="100"/>
          <a:sy n="89" d="100"/>
        </p:scale>
        <p:origin x="917" y="86"/>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2/25/2024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2/25/2024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2/25/2024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2/25/2024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2/25/2024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2/25/2024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6560"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Spring 1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937640706"/>
              </p:ext>
            </p:extLst>
          </p:nvPr>
        </p:nvGraphicFramePr>
        <p:xfrm>
          <a:off x="376392" y="1144846"/>
          <a:ext cx="9954529" cy="5963945"/>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00412">
                  <a:extLst>
                    <a:ext uri="{9D8B030D-6E8A-4147-A177-3AD203B41FA5}">
                      <a16:colId xmlns:a16="http://schemas.microsoft.com/office/drawing/2014/main" val="751550790"/>
                    </a:ext>
                  </a:extLst>
                </a:gridCol>
                <a:gridCol w="1598529">
                  <a:extLst>
                    <a:ext uri="{9D8B030D-6E8A-4147-A177-3AD203B41FA5}">
                      <a16:colId xmlns:a16="http://schemas.microsoft.com/office/drawing/2014/main" val="2208218514"/>
                    </a:ext>
                  </a:extLst>
                </a:gridCol>
                <a:gridCol w="1122517">
                  <a:extLst>
                    <a:ext uri="{9D8B030D-6E8A-4147-A177-3AD203B41FA5}">
                      <a16:colId xmlns:a16="http://schemas.microsoft.com/office/drawing/2014/main" val="1525544867"/>
                    </a:ext>
                  </a:extLst>
                </a:gridCol>
                <a:gridCol w="1179124">
                  <a:extLst>
                    <a:ext uri="{9D8B030D-6E8A-4147-A177-3AD203B41FA5}">
                      <a16:colId xmlns:a16="http://schemas.microsoft.com/office/drawing/2014/main" val="641390802"/>
                    </a:ext>
                  </a:extLst>
                </a:gridCol>
                <a:gridCol w="863071">
                  <a:extLst>
                    <a:ext uri="{9D8B030D-6E8A-4147-A177-3AD203B41FA5}">
                      <a16:colId xmlns:a16="http://schemas.microsoft.com/office/drawing/2014/main" val="1833709463"/>
                    </a:ext>
                  </a:extLst>
                </a:gridCol>
              </a:tblGrid>
              <a:tr h="743207">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Characteristics</a:t>
                      </a:r>
                      <a:endParaRPr lang="en-US" sz="1300" b="0" dirty="0">
                        <a:solidFill>
                          <a:schemeClr val="tx1"/>
                        </a:solidFill>
                        <a:latin typeface="Londrina Solid" pitchFamily="2" charset="77"/>
                      </a:endParaRP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835997">
                <a:tc>
                  <a:txBody>
                    <a:bodyPr/>
                    <a:lstStyle/>
                    <a:p>
                      <a:r>
                        <a:rPr lang="en-US" sz="1000" b="1" dirty="0">
                          <a:latin typeface="ABeeZee" panose="02000000000000000000" pitchFamily="2" charset="0"/>
                        </a:rPr>
                        <a:t>8</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10-year-old Teddy Cottle from Oxfordshire has launched a petition calling for Apple to change the glasses emoji, also known as the ‘nerd’ emoji, as he says it gives the wrong impression of glasses-wearers.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Are emojis an important part of communication?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All</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835997">
                <a:tc>
                  <a:txBody>
                    <a:bodyPr/>
                    <a:lstStyle/>
                    <a:p>
                      <a:r>
                        <a:rPr lang="en-US" sz="1000" b="1" dirty="0">
                          <a:latin typeface="ABeeZee" panose="02000000000000000000" pitchFamily="2" charset="0"/>
                        </a:rPr>
                        <a:t>15</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A study from the University of Valencia, in Spain, found that print reading could boost skills by six to eight times more than digital reading, for example, on an e-reader or tablet.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Is an e-reader better than a book?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Individual Liberty</a:t>
                      </a:r>
                    </a:p>
                    <a:p>
                      <a:endParaRPr lang="en-GB" sz="10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Religion and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835997">
                <a:tc>
                  <a:txBody>
                    <a:bodyPr/>
                    <a:lstStyle/>
                    <a:p>
                      <a:r>
                        <a:rPr lang="en-US" sz="1000" b="1" dirty="0">
                          <a:latin typeface="ABeeZee" panose="02000000000000000000" pitchFamily="2" charset="0"/>
                        </a:rPr>
                        <a:t>22</a:t>
                      </a:r>
                      <a:r>
                        <a:rPr lang="en-US" sz="1000" b="1" baseline="30000" dirty="0">
                          <a:latin typeface="ABeeZee" panose="02000000000000000000" pitchFamily="2" charset="0"/>
                        </a:rPr>
                        <a:t>nd</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Motorists in Britain could be completing journeys using driverless cars by 2026 the transport secretary, Mark Harper, has predicted.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Will self-driving vehicles change our lives?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1040753">
                <a:tc>
                  <a:txBody>
                    <a:bodyPr/>
                    <a:lstStyle/>
                    <a:p>
                      <a:r>
                        <a:rPr lang="en-US" sz="1000" b="1" dirty="0">
                          <a:latin typeface="ABeeZee" panose="02000000000000000000" pitchFamily="2" charset="0"/>
                        </a:rPr>
                        <a:t>29</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dirty="0">
                          <a:latin typeface="ABeeZee" panose="02000000000000000000" pitchFamily="2" charset="0"/>
                        </a:rPr>
                        <a:t>A new BBC television programme, called Style It Out, gives nine young promising fashion designers from all over the UK the chance to compete in designing different outfits. The winner will have their clothes showcased at London Fashion Week.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dirty="0">
                          <a:latin typeface="ABeeZee" panose="02000000000000000000" pitchFamily="2" charset="0"/>
                        </a:rPr>
                        <a:t>Is fashion important?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Religion and Belief</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835997">
                <a:tc>
                  <a:txBody>
                    <a:bodyPr/>
                    <a:lstStyle/>
                    <a:p>
                      <a:r>
                        <a:rPr lang="en-US" sz="1000" b="1" dirty="0">
                          <a:latin typeface="ABeeZee" panose="02000000000000000000" pitchFamily="2" charset="0"/>
                        </a:rPr>
                        <a:t>5</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45-year-old Mar </a:t>
                      </a:r>
                      <a:r>
                        <a:rPr lang="en-GB" sz="1000" b="0" dirty="0" err="1">
                          <a:latin typeface="ABeeZee" panose="02000000000000000000" pitchFamily="2" charset="0"/>
                        </a:rPr>
                        <a:t>Galcerán</a:t>
                      </a:r>
                      <a:r>
                        <a:rPr lang="en-GB" sz="1000" b="0" dirty="0">
                          <a:latin typeface="ABeeZee" panose="02000000000000000000" pitchFamily="2" charset="0"/>
                        </a:rPr>
                        <a:t> from Spain has become the country’s first elected parliamentarian with Down's syndrome.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What makes someone inspirational?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835997">
                <a:tc>
                  <a:txBody>
                    <a:bodyPr/>
                    <a:lstStyle/>
                    <a:p>
                      <a:r>
                        <a:rPr lang="en-US" sz="1000" b="1" dirty="0">
                          <a:latin typeface="ABeeZee" panose="02000000000000000000" pitchFamily="2" charset="0"/>
                        </a:rPr>
                        <a:t>12</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Pupils in England will have the choice to take a GCSE exam </a:t>
                      </a:r>
                      <a:r>
                        <a:rPr lang="en-GB" sz="1000" b="0">
                          <a:latin typeface="ABeeZee" panose="02000000000000000000" pitchFamily="2" charset="0"/>
                        </a:rPr>
                        <a:t>in British Sign Language (BSL) </a:t>
                      </a:r>
                      <a:r>
                        <a:rPr lang="en-GB" sz="1000" b="0" dirty="0">
                          <a:latin typeface="ABeeZee" panose="02000000000000000000" pitchFamily="2" charset="0"/>
                        </a:rPr>
                        <a:t>from 2025. BSL is a form of communication using hand gestures and other movements.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Should we learn sign language at school?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bl>
          </a:graphicData>
        </a:graphic>
      </p:graphicFrame>
      <p:pic>
        <p:nvPicPr>
          <p:cNvPr id="27" name="Picture 26">
            <a:extLst>
              <a:ext uri="{FF2B5EF4-FFF2-40B4-BE49-F238E27FC236}">
                <a16:creationId xmlns:a16="http://schemas.microsoft.com/office/drawing/2014/main" id="{2CD831BC-9446-FF2D-2CBE-E741A0DD6302}"/>
              </a:ext>
            </a:extLst>
          </p:cNvPr>
          <p:cNvPicPr>
            <a:picLocks noChangeAspect="1"/>
          </p:cNvPicPr>
          <p:nvPr/>
        </p:nvPicPr>
        <p:blipFill>
          <a:blip r:embed="rId2"/>
          <a:srcRect/>
          <a:stretch/>
        </p:blipFill>
        <p:spPr>
          <a:xfrm>
            <a:off x="9505950" y="3600398"/>
            <a:ext cx="768783" cy="765228"/>
          </a:xfrm>
          <a:prstGeom prst="rect">
            <a:avLst/>
          </a:prstGeom>
        </p:spPr>
      </p:pic>
      <p:pic>
        <p:nvPicPr>
          <p:cNvPr id="28" name="Picture 27">
            <a:extLst>
              <a:ext uri="{FF2B5EF4-FFF2-40B4-BE49-F238E27FC236}">
                <a16:creationId xmlns:a16="http://schemas.microsoft.com/office/drawing/2014/main" id="{6D09A94F-90D4-C7A4-64C9-B0552900E81B}"/>
              </a:ext>
            </a:extLst>
          </p:cNvPr>
          <p:cNvPicPr>
            <a:picLocks noChangeAspect="1"/>
          </p:cNvPicPr>
          <p:nvPr/>
        </p:nvPicPr>
        <p:blipFill>
          <a:blip r:embed="rId3"/>
          <a:stretch>
            <a:fillRect/>
          </a:stretch>
        </p:blipFill>
        <p:spPr>
          <a:xfrm>
            <a:off x="9513285" y="4441957"/>
            <a:ext cx="768782" cy="953307"/>
          </a:xfrm>
          <a:prstGeom prst="rect">
            <a:avLst/>
          </a:prstGeom>
        </p:spPr>
      </p:pic>
      <p:pic>
        <p:nvPicPr>
          <p:cNvPr id="31" name="Picture 30">
            <a:extLst>
              <a:ext uri="{FF2B5EF4-FFF2-40B4-BE49-F238E27FC236}">
                <a16:creationId xmlns:a16="http://schemas.microsoft.com/office/drawing/2014/main" id="{12C9E0AA-CAC5-680B-8D92-4F7339EF7356}"/>
              </a:ext>
            </a:extLst>
          </p:cNvPr>
          <p:cNvPicPr>
            <a:picLocks noChangeAspect="1"/>
          </p:cNvPicPr>
          <p:nvPr/>
        </p:nvPicPr>
        <p:blipFill>
          <a:blip r:embed="rId4"/>
          <a:srcRect/>
          <a:stretch/>
        </p:blipFill>
        <p:spPr>
          <a:xfrm>
            <a:off x="9513285" y="5479503"/>
            <a:ext cx="761448" cy="746592"/>
          </a:xfrm>
          <a:prstGeom prst="rect">
            <a:avLst/>
          </a:prstGeom>
        </p:spPr>
      </p:pic>
      <p:pic>
        <p:nvPicPr>
          <p:cNvPr id="2" name="Picture 1">
            <a:extLst>
              <a:ext uri="{FF2B5EF4-FFF2-40B4-BE49-F238E27FC236}">
                <a16:creationId xmlns:a16="http://schemas.microsoft.com/office/drawing/2014/main" id="{76CD65FC-6ABA-433E-C632-1F2B7D00399B}"/>
              </a:ext>
            </a:extLst>
          </p:cNvPr>
          <p:cNvPicPr>
            <a:picLocks noChangeAspect="1"/>
          </p:cNvPicPr>
          <p:nvPr/>
        </p:nvPicPr>
        <p:blipFill>
          <a:blip r:embed="rId5"/>
          <a:srcRect/>
          <a:stretch/>
        </p:blipFill>
        <p:spPr>
          <a:xfrm>
            <a:off x="9513286" y="6310334"/>
            <a:ext cx="762718" cy="746592"/>
          </a:xfrm>
          <a:prstGeom prst="rect">
            <a:avLst/>
          </a:prstGeom>
        </p:spPr>
      </p:pic>
      <p:pic>
        <p:nvPicPr>
          <p:cNvPr id="34" name="Picture 33">
            <a:extLst>
              <a:ext uri="{FF2B5EF4-FFF2-40B4-BE49-F238E27FC236}">
                <a16:creationId xmlns:a16="http://schemas.microsoft.com/office/drawing/2014/main" id="{18EFABFE-75F2-C2BC-54DD-8B408A625881}"/>
              </a:ext>
            </a:extLst>
          </p:cNvPr>
          <p:cNvPicPr>
            <a:picLocks noChangeAspect="1"/>
          </p:cNvPicPr>
          <p:nvPr/>
        </p:nvPicPr>
        <p:blipFill>
          <a:blip r:embed="rId6"/>
          <a:stretch>
            <a:fillRect/>
          </a:stretch>
        </p:blipFill>
        <p:spPr>
          <a:xfrm>
            <a:off x="9505950" y="1921324"/>
            <a:ext cx="776115" cy="765229"/>
          </a:xfrm>
          <a:prstGeom prst="rect">
            <a:avLst/>
          </a:prstGeom>
        </p:spPr>
      </p:pic>
      <p:pic>
        <p:nvPicPr>
          <p:cNvPr id="32" name="Picture 31">
            <a:extLst>
              <a:ext uri="{FF2B5EF4-FFF2-40B4-BE49-F238E27FC236}">
                <a16:creationId xmlns:a16="http://schemas.microsoft.com/office/drawing/2014/main" id="{7924F9F0-8A88-99B4-7FED-F0B0AA4EC940}"/>
              </a:ext>
            </a:extLst>
          </p:cNvPr>
          <p:cNvPicPr>
            <a:picLocks noChangeAspect="1"/>
          </p:cNvPicPr>
          <p:nvPr/>
        </p:nvPicPr>
        <p:blipFill>
          <a:blip r:embed="rId7"/>
          <a:stretch>
            <a:fillRect/>
          </a:stretch>
        </p:blipFill>
        <p:spPr>
          <a:xfrm>
            <a:off x="9505950" y="2767274"/>
            <a:ext cx="768783" cy="765228"/>
          </a:xfrm>
          <a:prstGeom prst="rect">
            <a:avLst/>
          </a:prstGeom>
        </p:spPr>
      </p:pic>
    </p:spTree>
    <p:extLst>
      <p:ext uri="{BB962C8B-B14F-4D97-AF65-F5344CB8AC3E}">
        <p14:creationId xmlns:p14="http://schemas.microsoft.com/office/powerpoint/2010/main" val="4047651727"/>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3" ma:contentTypeDescription="Create a new document." ma:contentTypeScope="" ma:versionID="c31ef2adab100ff87d8d5a1c9a4022e3">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dacb67c83fe720443820792bb90cff8c"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2.xml><?xml version="1.0" encoding="utf-8"?>
<ds:datastoreItem xmlns:ds="http://schemas.openxmlformats.org/officeDocument/2006/customXml" ds:itemID="{F1654B80-C5BB-4A59-A403-AAD2AF236802}">
  <ds:schemaRefs>
    <ds:schemaRef ds:uri="http://purl.org/dc/dcmitype/"/>
    <ds:schemaRef ds:uri="http://schemas.microsoft.com/office/2006/metadata/properties"/>
    <ds:schemaRef ds:uri="2bba036e-3261-42ff-ac2c-3ab430ee1e45"/>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44790e13-f532-45ba-883a-ea4e13c1e09a"/>
    <ds:schemaRef ds:uri="http://purl.org/dc/terms/"/>
  </ds:schemaRefs>
</ds:datastoreItem>
</file>

<file path=customXml/itemProps3.xml><?xml version="1.0" encoding="utf-8"?>
<ds:datastoreItem xmlns:ds="http://schemas.openxmlformats.org/officeDocument/2006/customXml" ds:itemID="{6BCEE5B3-812D-497E-94B6-D417193577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a036e-3261-42ff-ac2c-3ab430ee1e45"/>
    <ds:schemaRef ds:uri="44790e13-f532-45ba-883a-ea4e13c1e0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441</TotalTime>
  <Words>290</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Gayton Primary Head</cp:lastModifiedBy>
  <cp:revision>6</cp:revision>
  <cp:lastPrinted>2024-02-05T10:41:08Z</cp:lastPrinted>
  <dcterms:created xsi:type="dcterms:W3CDTF">2021-10-30T10:54:12Z</dcterms:created>
  <dcterms:modified xsi:type="dcterms:W3CDTF">2024-02-25T18:01:18Z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